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3" r:id="rId3"/>
    <p:sldId id="312" r:id="rId4"/>
    <p:sldId id="316" r:id="rId5"/>
    <p:sldId id="313" r:id="rId6"/>
    <p:sldId id="304" r:id="rId7"/>
    <p:sldId id="257" r:id="rId8"/>
    <p:sldId id="318" r:id="rId9"/>
    <p:sldId id="322" r:id="rId10"/>
    <p:sldId id="323" r:id="rId11"/>
    <p:sldId id="300" r:id="rId12"/>
    <p:sldId id="302" r:id="rId13"/>
    <p:sldId id="266" r:id="rId14"/>
    <p:sldId id="264" r:id="rId15"/>
    <p:sldId id="317" r:id="rId16"/>
    <p:sldId id="305" r:id="rId17"/>
    <p:sldId id="315" r:id="rId18"/>
    <p:sldId id="311" r:id="rId19"/>
    <p:sldId id="270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271" r:id="rId29"/>
    <p:sldId id="321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FA8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2698" autoAdjust="0"/>
  </p:normalViewPr>
  <p:slideViewPr>
    <p:cSldViewPr>
      <p:cViewPr>
        <p:scale>
          <a:sx n="80" d="100"/>
          <a:sy n="80" d="100"/>
        </p:scale>
        <p:origin x="-1512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A3842-4EDE-446A-A8F8-4C41C78727A0}" type="doc">
      <dgm:prSet loTypeId="urn:microsoft.com/office/officeart/2005/8/layout/hList7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533610-CD39-4E9F-9D6F-CBFC45E41F34}">
      <dgm:prSet custT="1"/>
      <dgm:spPr>
        <a:solidFill>
          <a:srgbClr val="FA8006"/>
        </a:solidFill>
        <a:effectLst>
          <a:glow rad="228600">
            <a:schemeClr val="accent2">
              <a:satMod val="175000"/>
              <a:alpha val="40000"/>
            </a:schemeClr>
          </a:glow>
          <a:softEdge rad="31750"/>
        </a:effectLst>
        <a:scene3d>
          <a:camera prst="orthographicFront"/>
          <a:lightRig rig="flat" dir="t"/>
        </a:scene3d>
        <a:sp3d prstMaterial="dkEdge">
          <a:bevelT w="8200" h="38100" prst="relaxedInset"/>
        </a:sp3d>
      </dgm:spPr>
      <dgm:t>
        <a:bodyPr/>
        <a:lstStyle/>
        <a:p>
          <a:pPr rtl="0"/>
          <a:endParaRPr lang="ru-RU" sz="16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«Цифровая экономика» с разделом «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Цифровая трансформация здравоохранения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596E4-69C5-4707-9C4A-C907A01D197C}" type="parTrans" cxnId="{528C94B2-7BDF-471C-9BA5-9370B38B08E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DE12C-A2DD-458A-9A5E-502A03FE0CC6}" type="sibTrans" cxnId="{528C94B2-7BDF-471C-9BA5-9370B38B08E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CCE11-4F04-46AF-BAD7-FAE45AD2B6C1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приоритетный проект «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Электронное здравоохранение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B4485-BEDB-4CDB-BCFB-0BB398A03977}" type="parTrans" cxnId="{706F3E6A-ACF3-4048-A12A-151FD4E8BE8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3CF66-B169-4DAB-BA06-DBC562289157}" type="sibTrans" cxnId="{706F3E6A-ACF3-4048-A12A-151FD4E8BE8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6C784-5B51-4D6E-B970-63B9DED35B3D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Единая государственная система в сфере здравоохранения</a:t>
          </a:r>
          <a:endParaRPr lang="ru-RU" sz="16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7A15B-DF7A-4036-9DD5-C7670AF1A4DA}" type="parTrans" cxnId="{A0D8911C-E2B3-4DA8-A9B0-1E31E449A3FE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BED9E-09EF-4006-BE42-E64BC4AF7278}" type="sibTrans" cxnId="{A0D8911C-E2B3-4DA8-A9B0-1E31E449A3FE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46E5E-8BCD-4141-A4EA-CC6D385F0AFE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</a:t>
          </a:r>
          <a:r>
            <a:rPr lang="ru-RU" sz="16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Хелснет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Национальной технологической инициативы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F0FF3-2D8A-4EEF-B06E-6F7778DE4510}" type="parTrans" cxnId="{3B2497D9-44BF-44A7-908B-71385D154B0A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3BD22-D184-4EA4-9BF3-ECB58AF3EDAA}" type="sibTrans" cxnId="{3B2497D9-44BF-44A7-908B-71385D154B0A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6DBE2-36F2-4B09-BD3E-57B275B75B72}" type="pres">
      <dgm:prSet presAssocID="{80FA3842-4EDE-446A-A8F8-4C41C78727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63912-BE08-41E3-A085-0B5C2FB898D8}" type="pres">
      <dgm:prSet presAssocID="{80FA3842-4EDE-446A-A8F8-4C41C78727A0}" presName="fgShape" presStyleLbl="fgShp" presStyleIdx="0" presStyleCnt="1" custScaleY="76101" custLinFactNeighborY="20755"/>
      <dgm:spPr>
        <a:solidFill>
          <a:srgbClr val="002060">
            <a:alpha val="50000"/>
          </a:srgbClr>
        </a:solidFill>
      </dgm:spPr>
      <dgm:t>
        <a:bodyPr/>
        <a:lstStyle/>
        <a:p>
          <a:endParaRPr lang="ru-RU"/>
        </a:p>
      </dgm:t>
    </dgm:pt>
    <dgm:pt modelId="{00A954FA-4142-4AD8-8637-790B2C6D1C6A}" type="pres">
      <dgm:prSet presAssocID="{80FA3842-4EDE-446A-A8F8-4C41C78727A0}" presName="linComp" presStyleCnt="0"/>
      <dgm:spPr/>
      <dgm:t>
        <a:bodyPr/>
        <a:lstStyle/>
        <a:p>
          <a:endParaRPr lang="ru-RU"/>
        </a:p>
      </dgm:t>
    </dgm:pt>
    <dgm:pt modelId="{85DAC1B5-90E6-49BD-94C5-ACD6389C96CB}" type="pres">
      <dgm:prSet presAssocID="{CC533610-CD39-4E9F-9D6F-CBFC45E41F34}" presName="compNode" presStyleCnt="0"/>
      <dgm:spPr/>
      <dgm:t>
        <a:bodyPr/>
        <a:lstStyle/>
        <a:p>
          <a:endParaRPr lang="ru-RU"/>
        </a:p>
      </dgm:t>
    </dgm:pt>
    <dgm:pt modelId="{E7658D68-325E-4631-9751-3056E9E77E6D}" type="pres">
      <dgm:prSet presAssocID="{CC533610-CD39-4E9F-9D6F-CBFC45E41F34}" presName="bkgdShape" presStyleLbl="node1" presStyleIdx="0" presStyleCnt="4"/>
      <dgm:spPr/>
      <dgm:t>
        <a:bodyPr/>
        <a:lstStyle/>
        <a:p>
          <a:endParaRPr lang="ru-RU"/>
        </a:p>
      </dgm:t>
    </dgm:pt>
    <dgm:pt modelId="{60F7E68E-94BE-4055-99F5-A8833E67EAD1}" type="pres">
      <dgm:prSet presAssocID="{CC533610-CD39-4E9F-9D6F-CBFC45E41F3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1599F-5F7B-46B8-B1D4-89E05D3C8EAF}" type="pres">
      <dgm:prSet presAssocID="{CC533610-CD39-4E9F-9D6F-CBFC45E41F34}" presName="invisiNode" presStyleLbl="node1" presStyleIdx="0" presStyleCnt="4"/>
      <dgm:spPr/>
      <dgm:t>
        <a:bodyPr/>
        <a:lstStyle/>
        <a:p>
          <a:endParaRPr lang="ru-RU"/>
        </a:p>
      </dgm:t>
    </dgm:pt>
    <dgm:pt modelId="{E5D390BE-9DAC-48A9-B7B4-A48261988462}" type="pres">
      <dgm:prSet presAssocID="{CC533610-CD39-4E9F-9D6F-CBFC45E41F34}" presName="imagNode" presStyleLbl="fgImgPlace1" presStyleIdx="0" presStyleCnt="4" custScaleX="116822" custScaleY="116822" custLinFactNeighborY="-39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25CA7D-1A4C-42AA-9B3C-AE996D607BF0}" type="pres">
      <dgm:prSet presAssocID="{D38DE12C-A2DD-458A-9A5E-502A03FE0C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7BB78E-3791-4827-9C0F-FEB1587AC771}" type="pres">
      <dgm:prSet presAssocID="{C60CCE11-4F04-46AF-BAD7-FAE45AD2B6C1}" presName="compNode" presStyleCnt="0"/>
      <dgm:spPr/>
      <dgm:t>
        <a:bodyPr/>
        <a:lstStyle/>
        <a:p>
          <a:endParaRPr lang="ru-RU"/>
        </a:p>
      </dgm:t>
    </dgm:pt>
    <dgm:pt modelId="{8BA34D5E-625F-425B-B721-9ED3646A05EF}" type="pres">
      <dgm:prSet presAssocID="{C60CCE11-4F04-46AF-BAD7-FAE45AD2B6C1}" presName="bkgdShape" presStyleLbl="node1" presStyleIdx="1" presStyleCnt="4"/>
      <dgm:spPr/>
      <dgm:t>
        <a:bodyPr/>
        <a:lstStyle/>
        <a:p>
          <a:endParaRPr lang="ru-RU"/>
        </a:p>
      </dgm:t>
    </dgm:pt>
    <dgm:pt modelId="{BD875CEA-39B7-4F69-A23C-EF172961D3AA}" type="pres">
      <dgm:prSet presAssocID="{C60CCE11-4F04-46AF-BAD7-FAE45AD2B6C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40221-316E-4FB6-92F6-CFBE93422F87}" type="pres">
      <dgm:prSet presAssocID="{C60CCE11-4F04-46AF-BAD7-FAE45AD2B6C1}" presName="invisiNode" presStyleLbl="node1" presStyleIdx="1" presStyleCnt="4"/>
      <dgm:spPr/>
      <dgm:t>
        <a:bodyPr/>
        <a:lstStyle/>
        <a:p>
          <a:endParaRPr lang="ru-RU"/>
        </a:p>
      </dgm:t>
    </dgm:pt>
    <dgm:pt modelId="{C568E64E-D27A-443D-BDDF-CFE88A2B901D}" type="pres">
      <dgm:prSet presAssocID="{C60CCE11-4F04-46AF-BAD7-FAE45AD2B6C1}" presName="imagNode" presStyleLbl="fgImgPlace1" presStyleIdx="1" presStyleCnt="4" custScaleX="116822" custScaleY="116822" custLinFactNeighborY="-39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CD150A-1638-44C0-B148-F5ACEBA118F1}" type="pres">
      <dgm:prSet presAssocID="{8343CF66-B169-4DAB-BA06-DBC56228915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307F77-76ED-4C70-A942-056FA63F7426}" type="pres">
      <dgm:prSet presAssocID="{9F16C784-5B51-4D6E-B970-63B9DED35B3D}" presName="compNode" presStyleCnt="0"/>
      <dgm:spPr/>
      <dgm:t>
        <a:bodyPr/>
        <a:lstStyle/>
        <a:p>
          <a:endParaRPr lang="ru-RU"/>
        </a:p>
      </dgm:t>
    </dgm:pt>
    <dgm:pt modelId="{0F5F6EA9-53CD-49E5-9496-2CDB55EB88D0}" type="pres">
      <dgm:prSet presAssocID="{9F16C784-5B51-4D6E-B970-63B9DED35B3D}" presName="bkgdShape" presStyleLbl="node1" presStyleIdx="2" presStyleCnt="4"/>
      <dgm:spPr/>
      <dgm:t>
        <a:bodyPr/>
        <a:lstStyle/>
        <a:p>
          <a:endParaRPr lang="ru-RU"/>
        </a:p>
      </dgm:t>
    </dgm:pt>
    <dgm:pt modelId="{3724045A-4C73-47D9-B96D-B8FD1E3D5F78}" type="pres">
      <dgm:prSet presAssocID="{9F16C784-5B51-4D6E-B970-63B9DED35B3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3C944-CF30-4591-8EED-210CC99A261E}" type="pres">
      <dgm:prSet presAssocID="{9F16C784-5B51-4D6E-B970-63B9DED35B3D}" presName="invisiNode" presStyleLbl="node1" presStyleIdx="2" presStyleCnt="4"/>
      <dgm:spPr/>
      <dgm:t>
        <a:bodyPr/>
        <a:lstStyle/>
        <a:p>
          <a:endParaRPr lang="ru-RU"/>
        </a:p>
      </dgm:t>
    </dgm:pt>
    <dgm:pt modelId="{5C7A75AB-EDA8-4114-A61D-1F965A38AE66}" type="pres">
      <dgm:prSet presAssocID="{9F16C784-5B51-4D6E-B970-63B9DED35B3D}" presName="imagNode" presStyleLbl="fgImgPlace1" presStyleIdx="2" presStyleCnt="4" custScaleX="116822" custScaleY="116822" custLinFactNeighborY="-39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313638-FD9D-4380-8E79-88DC4660E5B9}" type="pres">
      <dgm:prSet presAssocID="{0B0BED9E-09EF-4006-BE42-E64BC4AF727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AA296E-9FD0-46B2-AE27-5D55EF95129B}" type="pres">
      <dgm:prSet presAssocID="{F9F46E5E-8BCD-4141-A4EA-CC6D385F0AFE}" presName="compNode" presStyleCnt="0"/>
      <dgm:spPr/>
      <dgm:t>
        <a:bodyPr/>
        <a:lstStyle/>
        <a:p>
          <a:endParaRPr lang="ru-RU"/>
        </a:p>
      </dgm:t>
    </dgm:pt>
    <dgm:pt modelId="{8D90E3FE-7A07-44AA-BEE2-2A4FDF0E5A24}" type="pres">
      <dgm:prSet presAssocID="{F9F46E5E-8BCD-4141-A4EA-CC6D385F0AFE}" presName="bkgdShape" presStyleLbl="node1" presStyleIdx="3" presStyleCnt="4"/>
      <dgm:spPr/>
      <dgm:t>
        <a:bodyPr/>
        <a:lstStyle/>
        <a:p>
          <a:endParaRPr lang="ru-RU"/>
        </a:p>
      </dgm:t>
    </dgm:pt>
    <dgm:pt modelId="{5E745B5E-5FED-426E-A5E8-FF039EE88003}" type="pres">
      <dgm:prSet presAssocID="{F9F46E5E-8BCD-4141-A4EA-CC6D385F0AF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672F3-2D36-471A-8A24-6D980C243EC7}" type="pres">
      <dgm:prSet presAssocID="{F9F46E5E-8BCD-4141-A4EA-CC6D385F0AFE}" presName="invisiNode" presStyleLbl="node1" presStyleIdx="3" presStyleCnt="4"/>
      <dgm:spPr/>
      <dgm:t>
        <a:bodyPr/>
        <a:lstStyle/>
        <a:p>
          <a:endParaRPr lang="ru-RU"/>
        </a:p>
      </dgm:t>
    </dgm:pt>
    <dgm:pt modelId="{393F10C8-C293-4109-A71E-1243B2764066}" type="pres">
      <dgm:prSet presAssocID="{F9F46E5E-8BCD-4141-A4EA-CC6D385F0AFE}" presName="imagNode" presStyleLbl="fgImgPlace1" presStyleIdx="3" presStyleCnt="4" custScaleX="116822" custScaleY="116822" custLinFactNeighborY="-394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16B6AAC-E059-4F93-9853-4D59764782FC}" type="presOf" srcId="{0B0BED9E-09EF-4006-BE42-E64BC4AF7278}" destId="{A8313638-FD9D-4380-8E79-88DC4660E5B9}" srcOrd="0" destOrd="0" presId="urn:microsoft.com/office/officeart/2005/8/layout/hList7"/>
    <dgm:cxn modelId="{528C94B2-7BDF-471C-9BA5-9370B38B08EF}" srcId="{80FA3842-4EDE-446A-A8F8-4C41C78727A0}" destId="{CC533610-CD39-4E9F-9D6F-CBFC45E41F34}" srcOrd="0" destOrd="0" parTransId="{701596E4-69C5-4707-9C4A-C907A01D197C}" sibTransId="{D38DE12C-A2DD-458A-9A5E-502A03FE0CC6}"/>
    <dgm:cxn modelId="{706F3E6A-ACF3-4048-A12A-151FD4E8BE8B}" srcId="{80FA3842-4EDE-446A-A8F8-4C41C78727A0}" destId="{C60CCE11-4F04-46AF-BAD7-FAE45AD2B6C1}" srcOrd="1" destOrd="0" parTransId="{BD9B4485-BEDB-4CDB-BCFB-0BB398A03977}" sibTransId="{8343CF66-B169-4DAB-BA06-DBC562289157}"/>
    <dgm:cxn modelId="{941CBBF8-97BB-4F1B-A6E7-A4F4E821C822}" type="presOf" srcId="{CC533610-CD39-4E9F-9D6F-CBFC45E41F34}" destId="{E7658D68-325E-4631-9751-3056E9E77E6D}" srcOrd="0" destOrd="0" presId="urn:microsoft.com/office/officeart/2005/8/layout/hList7"/>
    <dgm:cxn modelId="{4CF588A5-344A-4DCC-8736-E6370D96B840}" type="presOf" srcId="{F9F46E5E-8BCD-4141-A4EA-CC6D385F0AFE}" destId="{5E745B5E-5FED-426E-A5E8-FF039EE88003}" srcOrd="1" destOrd="0" presId="urn:microsoft.com/office/officeart/2005/8/layout/hList7"/>
    <dgm:cxn modelId="{A0D8911C-E2B3-4DA8-A9B0-1E31E449A3FE}" srcId="{80FA3842-4EDE-446A-A8F8-4C41C78727A0}" destId="{9F16C784-5B51-4D6E-B970-63B9DED35B3D}" srcOrd="2" destOrd="0" parTransId="{2857A15B-DF7A-4036-9DD5-C7670AF1A4DA}" sibTransId="{0B0BED9E-09EF-4006-BE42-E64BC4AF7278}"/>
    <dgm:cxn modelId="{F5A95BE5-B489-432D-9803-3AF2E9CEC0F1}" type="presOf" srcId="{D38DE12C-A2DD-458A-9A5E-502A03FE0CC6}" destId="{A825CA7D-1A4C-42AA-9B3C-AE996D607BF0}" srcOrd="0" destOrd="0" presId="urn:microsoft.com/office/officeart/2005/8/layout/hList7"/>
    <dgm:cxn modelId="{D5C19729-7902-43FF-88C3-ED0B04A411A5}" type="presOf" srcId="{8343CF66-B169-4DAB-BA06-DBC562289157}" destId="{60CD150A-1638-44C0-B148-F5ACEBA118F1}" srcOrd="0" destOrd="0" presId="urn:microsoft.com/office/officeart/2005/8/layout/hList7"/>
    <dgm:cxn modelId="{3B2497D9-44BF-44A7-908B-71385D154B0A}" srcId="{80FA3842-4EDE-446A-A8F8-4C41C78727A0}" destId="{F9F46E5E-8BCD-4141-A4EA-CC6D385F0AFE}" srcOrd="3" destOrd="0" parTransId="{CB0F0FF3-2D8A-4EEF-B06E-6F7778DE4510}" sibTransId="{4BC3BD22-D184-4EA4-9BF3-ECB58AF3EDAA}"/>
    <dgm:cxn modelId="{413142AC-F3FD-47DB-89C5-7A476C41DEB9}" type="presOf" srcId="{80FA3842-4EDE-446A-A8F8-4C41C78727A0}" destId="{CB26DBE2-36F2-4B09-BD3E-57B275B75B72}" srcOrd="0" destOrd="0" presId="urn:microsoft.com/office/officeart/2005/8/layout/hList7"/>
    <dgm:cxn modelId="{4BE660C6-836A-4940-805C-FBDCF91BD501}" type="presOf" srcId="{9F16C784-5B51-4D6E-B970-63B9DED35B3D}" destId="{3724045A-4C73-47D9-B96D-B8FD1E3D5F78}" srcOrd="1" destOrd="0" presId="urn:microsoft.com/office/officeart/2005/8/layout/hList7"/>
    <dgm:cxn modelId="{4A6BD796-D64E-475B-9EF8-86BF3649AA07}" type="presOf" srcId="{9F16C784-5B51-4D6E-B970-63B9DED35B3D}" destId="{0F5F6EA9-53CD-49E5-9496-2CDB55EB88D0}" srcOrd="0" destOrd="0" presId="urn:microsoft.com/office/officeart/2005/8/layout/hList7"/>
    <dgm:cxn modelId="{29E056C1-15BB-4131-A462-C6098ECA34F6}" type="presOf" srcId="{C60CCE11-4F04-46AF-BAD7-FAE45AD2B6C1}" destId="{8BA34D5E-625F-425B-B721-9ED3646A05EF}" srcOrd="0" destOrd="0" presId="urn:microsoft.com/office/officeart/2005/8/layout/hList7"/>
    <dgm:cxn modelId="{FD9B6227-C47F-4847-B2BE-22BAF384ADBB}" type="presOf" srcId="{F9F46E5E-8BCD-4141-A4EA-CC6D385F0AFE}" destId="{8D90E3FE-7A07-44AA-BEE2-2A4FDF0E5A24}" srcOrd="0" destOrd="0" presId="urn:microsoft.com/office/officeart/2005/8/layout/hList7"/>
    <dgm:cxn modelId="{9218DEDD-5139-43D3-8392-DD060B623345}" type="presOf" srcId="{C60CCE11-4F04-46AF-BAD7-FAE45AD2B6C1}" destId="{BD875CEA-39B7-4F69-A23C-EF172961D3AA}" srcOrd="1" destOrd="0" presId="urn:microsoft.com/office/officeart/2005/8/layout/hList7"/>
    <dgm:cxn modelId="{13B27898-A258-4D8D-9BCA-C08E31364889}" type="presOf" srcId="{CC533610-CD39-4E9F-9D6F-CBFC45E41F34}" destId="{60F7E68E-94BE-4055-99F5-A8833E67EAD1}" srcOrd="1" destOrd="0" presId="urn:microsoft.com/office/officeart/2005/8/layout/hList7"/>
    <dgm:cxn modelId="{D690EB97-93D4-4450-B266-1E834ED40831}" type="presParOf" srcId="{CB26DBE2-36F2-4B09-BD3E-57B275B75B72}" destId="{75D63912-BE08-41E3-A085-0B5C2FB898D8}" srcOrd="0" destOrd="0" presId="urn:microsoft.com/office/officeart/2005/8/layout/hList7"/>
    <dgm:cxn modelId="{35A101A2-F6FC-4B50-B270-82C056CAFC68}" type="presParOf" srcId="{CB26DBE2-36F2-4B09-BD3E-57B275B75B72}" destId="{00A954FA-4142-4AD8-8637-790B2C6D1C6A}" srcOrd="1" destOrd="0" presId="urn:microsoft.com/office/officeart/2005/8/layout/hList7"/>
    <dgm:cxn modelId="{C584FCFF-D083-4A7C-9018-04EB854421F0}" type="presParOf" srcId="{00A954FA-4142-4AD8-8637-790B2C6D1C6A}" destId="{85DAC1B5-90E6-49BD-94C5-ACD6389C96CB}" srcOrd="0" destOrd="0" presId="urn:microsoft.com/office/officeart/2005/8/layout/hList7"/>
    <dgm:cxn modelId="{EE5C0F1C-8C73-4DF6-ADA8-AB4392392B1A}" type="presParOf" srcId="{85DAC1B5-90E6-49BD-94C5-ACD6389C96CB}" destId="{E7658D68-325E-4631-9751-3056E9E77E6D}" srcOrd="0" destOrd="0" presId="urn:microsoft.com/office/officeart/2005/8/layout/hList7"/>
    <dgm:cxn modelId="{3569E543-8872-4DBF-912B-B5B52018DAC6}" type="presParOf" srcId="{85DAC1B5-90E6-49BD-94C5-ACD6389C96CB}" destId="{60F7E68E-94BE-4055-99F5-A8833E67EAD1}" srcOrd="1" destOrd="0" presId="urn:microsoft.com/office/officeart/2005/8/layout/hList7"/>
    <dgm:cxn modelId="{555E7C52-4DF5-4407-A8A8-30E9D365FFBE}" type="presParOf" srcId="{85DAC1B5-90E6-49BD-94C5-ACD6389C96CB}" destId="{9E11599F-5F7B-46B8-B1D4-89E05D3C8EAF}" srcOrd="2" destOrd="0" presId="urn:microsoft.com/office/officeart/2005/8/layout/hList7"/>
    <dgm:cxn modelId="{CB4A8F7C-F419-4D8D-9AC6-7A46BC9C86EA}" type="presParOf" srcId="{85DAC1B5-90E6-49BD-94C5-ACD6389C96CB}" destId="{E5D390BE-9DAC-48A9-B7B4-A48261988462}" srcOrd="3" destOrd="0" presId="urn:microsoft.com/office/officeart/2005/8/layout/hList7"/>
    <dgm:cxn modelId="{B3E8483C-8411-401B-A748-69740021D522}" type="presParOf" srcId="{00A954FA-4142-4AD8-8637-790B2C6D1C6A}" destId="{A825CA7D-1A4C-42AA-9B3C-AE996D607BF0}" srcOrd="1" destOrd="0" presId="urn:microsoft.com/office/officeart/2005/8/layout/hList7"/>
    <dgm:cxn modelId="{2A4272AC-162A-4A4B-88C9-F63F480E4198}" type="presParOf" srcId="{00A954FA-4142-4AD8-8637-790B2C6D1C6A}" destId="{8E7BB78E-3791-4827-9C0F-FEB1587AC771}" srcOrd="2" destOrd="0" presId="urn:microsoft.com/office/officeart/2005/8/layout/hList7"/>
    <dgm:cxn modelId="{B08EE866-2F05-470C-9C78-26A8D06D1A2B}" type="presParOf" srcId="{8E7BB78E-3791-4827-9C0F-FEB1587AC771}" destId="{8BA34D5E-625F-425B-B721-9ED3646A05EF}" srcOrd="0" destOrd="0" presId="urn:microsoft.com/office/officeart/2005/8/layout/hList7"/>
    <dgm:cxn modelId="{F73C6FB8-440D-411F-B7A5-BC5D23E24E0F}" type="presParOf" srcId="{8E7BB78E-3791-4827-9C0F-FEB1587AC771}" destId="{BD875CEA-39B7-4F69-A23C-EF172961D3AA}" srcOrd="1" destOrd="0" presId="urn:microsoft.com/office/officeart/2005/8/layout/hList7"/>
    <dgm:cxn modelId="{74D9A533-7B1D-4DFA-92DA-F6AF8D5BB7B7}" type="presParOf" srcId="{8E7BB78E-3791-4827-9C0F-FEB1587AC771}" destId="{ACC40221-316E-4FB6-92F6-CFBE93422F87}" srcOrd="2" destOrd="0" presId="urn:microsoft.com/office/officeart/2005/8/layout/hList7"/>
    <dgm:cxn modelId="{E9E84099-7CD0-4753-98A4-05BDA425CB2D}" type="presParOf" srcId="{8E7BB78E-3791-4827-9C0F-FEB1587AC771}" destId="{C568E64E-D27A-443D-BDDF-CFE88A2B901D}" srcOrd="3" destOrd="0" presId="urn:microsoft.com/office/officeart/2005/8/layout/hList7"/>
    <dgm:cxn modelId="{AB715050-30F9-4411-8A4D-8287F30CF6DA}" type="presParOf" srcId="{00A954FA-4142-4AD8-8637-790B2C6D1C6A}" destId="{60CD150A-1638-44C0-B148-F5ACEBA118F1}" srcOrd="3" destOrd="0" presId="urn:microsoft.com/office/officeart/2005/8/layout/hList7"/>
    <dgm:cxn modelId="{2CB81846-78D6-44A0-8027-F994B1087360}" type="presParOf" srcId="{00A954FA-4142-4AD8-8637-790B2C6D1C6A}" destId="{97307F77-76ED-4C70-A942-056FA63F7426}" srcOrd="4" destOrd="0" presId="urn:microsoft.com/office/officeart/2005/8/layout/hList7"/>
    <dgm:cxn modelId="{8B1FA341-BB0A-4137-8F01-A80CFB89E2D1}" type="presParOf" srcId="{97307F77-76ED-4C70-A942-056FA63F7426}" destId="{0F5F6EA9-53CD-49E5-9496-2CDB55EB88D0}" srcOrd="0" destOrd="0" presId="urn:microsoft.com/office/officeart/2005/8/layout/hList7"/>
    <dgm:cxn modelId="{8E2D9071-692E-47CB-AC5F-31521861C1B7}" type="presParOf" srcId="{97307F77-76ED-4C70-A942-056FA63F7426}" destId="{3724045A-4C73-47D9-B96D-B8FD1E3D5F78}" srcOrd="1" destOrd="0" presId="urn:microsoft.com/office/officeart/2005/8/layout/hList7"/>
    <dgm:cxn modelId="{6F7D2E02-38BB-4FF0-9B9E-F408EE5570A6}" type="presParOf" srcId="{97307F77-76ED-4C70-A942-056FA63F7426}" destId="{6EB3C944-CF30-4591-8EED-210CC99A261E}" srcOrd="2" destOrd="0" presId="urn:microsoft.com/office/officeart/2005/8/layout/hList7"/>
    <dgm:cxn modelId="{9CE0DA4E-923E-4E08-B06E-10920BDBB7FD}" type="presParOf" srcId="{97307F77-76ED-4C70-A942-056FA63F7426}" destId="{5C7A75AB-EDA8-4114-A61D-1F965A38AE66}" srcOrd="3" destOrd="0" presId="urn:microsoft.com/office/officeart/2005/8/layout/hList7"/>
    <dgm:cxn modelId="{6F91B556-AD9B-4278-96FC-5ED5FBA28872}" type="presParOf" srcId="{00A954FA-4142-4AD8-8637-790B2C6D1C6A}" destId="{A8313638-FD9D-4380-8E79-88DC4660E5B9}" srcOrd="5" destOrd="0" presId="urn:microsoft.com/office/officeart/2005/8/layout/hList7"/>
    <dgm:cxn modelId="{4C5A8C7B-46AF-447F-9D56-3EB9681DAA49}" type="presParOf" srcId="{00A954FA-4142-4AD8-8637-790B2C6D1C6A}" destId="{BFAA296E-9FD0-46B2-AE27-5D55EF95129B}" srcOrd="6" destOrd="0" presId="urn:microsoft.com/office/officeart/2005/8/layout/hList7"/>
    <dgm:cxn modelId="{40263725-2ED3-45CB-9B7C-50FEA2743A58}" type="presParOf" srcId="{BFAA296E-9FD0-46B2-AE27-5D55EF95129B}" destId="{8D90E3FE-7A07-44AA-BEE2-2A4FDF0E5A24}" srcOrd="0" destOrd="0" presId="urn:microsoft.com/office/officeart/2005/8/layout/hList7"/>
    <dgm:cxn modelId="{7086F162-BFDC-4BEC-BE95-7065A9C330AC}" type="presParOf" srcId="{BFAA296E-9FD0-46B2-AE27-5D55EF95129B}" destId="{5E745B5E-5FED-426E-A5E8-FF039EE88003}" srcOrd="1" destOrd="0" presId="urn:microsoft.com/office/officeart/2005/8/layout/hList7"/>
    <dgm:cxn modelId="{9ADC321F-E4B0-48E4-9D3A-7DCA3A185922}" type="presParOf" srcId="{BFAA296E-9FD0-46B2-AE27-5D55EF95129B}" destId="{00F672F3-2D36-471A-8A24-6D980C243EC7}" srcOrd="2" destOrd="0" presId="urn:microsoft.com/office/officeart/2005/8/layout/hList7"/>
    <dgm:cxn modelId="{35D048B5-C859-4F7E-8CC7-CD05DF27DDA3}" type="presParOf" srcId="{BFAA296E-9FD0-46B2-AE27-5D55EF95129B}" destId="{393F10C8-C293-4109-A71E-1243B276406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03642-6936-4F61-A616-6589813FFB7F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EE747A-DC1B-4C07-8BCE-4644C440288D}">
      <dgm:prSet/>
      <dgm:spPr/>
      <dgm:t>
        <a:bodyPr/>
        <a:lstStyle/>
        <a:p>
          <a:pPr rtl="0"/>
          <a:endParaRPr lang="ru-RU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внедрения цифровых процессов в приоритетные отрасли экономики</a:t>
          </a:r>
          <a:endParaRPr lang="ru-RU" b="1" i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7F34B-590E-4BBB-87EE-E81B024A2811}" type="parTrans" cxnId="{6BC335EE-D1FE-4B5A-8201-AECE912C99E9}">
      <dgm:prSet/>
      <dgm:spPr/>
      <dgm:t>
        <a:bodyPr/>
        <a:lstStyle/>
        <a:p>
          <a:endParaRPr lang="ru-RU" b="1"/>
        </a:p>
      </dgm:t>
    </dgm:pt>
    <dgm:pt modelId="{BC4D50E6-1615-4650-93B5-668CA643CB92}" type="sibTrans" cxnId="{6BC335EE-D1FE-4B5A-8201-AECE912C99E9}">
      <dgm:prSet/>
      <dgm:spPr/>
      <dgm:t>
        <a:bodyPr/>
        <a:lstStyle/>
        <a:p>
          <a:endParaRPr lang="ru-RU" b="1"/>
        </a:p>
      </dgm:t>
    </dgm:pt>
    <dgm:pt modelId="{4F8C6FB2-42ED-4312-BFD7-9AC9531BCED6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нормативных правовых актов</a:t>
          </a:r>
          <a:endParaRPr lang="ru-RU" b="1" i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1AFE4-13C1-4622-958D-CD61FB2131DA}" type="parTrans" cxnId="{9D4B42FB-D182-4923-B79A-E79699F518B6}">
      <dgm:prSet/>
      <dgm:spPr/>
      <dgm:t>
        <a:bodyPr/>
        <a:lstStyle/>
        <a:p>
          <a:endParaRPr lang="ru-RU" b="1"/>
        </a:p>
      </dgm:t>
    </dgm:pt>
    <dgm:pt modelId="{79D711D2-52A3-423D-AAF7-C452F68E1A09}" type="sibTrans" cxnId="{9D4B42FB-D182-4923-B79A-E79699F518B6}">
      <dgm:prSet/>
      <dgm:spPr/>
      <dgm:t>
        <a:bodyPr/>
        <a:lstStyle/>
        <a:p>
          <a:endParaRPr lang="ru-RU" b="1"/>
        </a:p>
      </dgm:t>
    </dgm:pt>
    <dgm:pt modelId="{2FC1B03D-3093-489D-8E5F-6F2B166E9AE9}">
      <dgm:prSet/>
      <dgm:spPr/>
      <dgm:t>
        <a:bodyPr/>
        <a:lstStyle/>
        <a:p>
          <a:pPr rtl="0"/>
          <a:endParaRPr lang="ru-RU" b="1" i="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ru-RU" b="1" i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устойчивой цифровой экосистемы для хозяйствующих субъектов</a:t>
          </a:r>
          <a:endParaRPr lang="ru-RU" b="1" i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A169B-9DA5-4515-82C8-6C3B96A98584}" type="parTrans" cxnId="{D6BF22B9-1932-44D3-A170-089E16B5B9AC}">
      <dgm:prSet/>
      <dgm:spPr/>
      <dgm:t>
        <a:bodyPr/>
        <a:lstStyle/>
        <a:p>
          <a:endParaRPr lang="ru-RU" b="1"/>
        </a:p>
      </dgm:t>
    </dgm:pt>
    <dgm:pt modelId="{87503CB4-2138-45B6-A486-C0C7CABFB02A}" type="sibTrans" cxnId="{D6BF22B9-1932-44D3-A170-089E16B5B9AC}">
      <dgm:prSet/>
      <dgm:spPr/>
      <dgm:t>
        <a:bodyPr/>
        <a:lstStyle/>
        <a:p>
          <a:endParaRPr lang="ru-RU" b="1"/>
        </a:p>
      </dgm:t>
    </dgm:pt>
    <dgm:pt modelId="{63BDD757-C890-48F8-B541-185BDFF75E90}">
      <dgm:prSet/>
      <dgm:spPr/>
      <dgm:t>
        <a:bodyPr/>
        <a:lstStyle/>
        <a:p>
          <a:r>
            <a:rPr lang="ru-RU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рисками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854ED6-3678-48C4-ADC8-365AB72BCF1D}" type="parTrans" cxnId="{916066B3-537E-418C-92FB-C97334D26D72}">
      <dgm:prSet/>
      <dgm:spPr/>
      <dgm:t>
        <a:bodyPr/>
        <a:lstStyle/>
        <a:p>
          <a:endParaRPr lang="ru-RU" b="1"/>
        </a:p>
      </dgm:t>
    </dgm:pt>
    <dgm:pt modelId="{87BDAEEF-FD83-4F9A-80C3-545F5223AC50}" type="sibTrans" cxnId="{916066B3-537E-418C-92FB-C97334D26D72}">
      <dgm:prSet/>
      <dgm:spPr/>
      <dgm:t>
        <a:bodyPr/>
        <a:lstStyle/>
        <a:p>
          <a:endParaRPr lang="ru-RU" b="1"/>
        </a:p>
      </dgm:t>
    </dgm:pt>
    <dgm:pt modelId="{BE272A7E-3E1C-46AC-BD04-C55FC0D47C55}">
      <dgm:prSet/>
      <dgm:spPr/>
      <dgm:t>
        <a:bodyPr/>
        <a:lstStyle/>
        <a:p>
          <a:endParaRPr lang="ru-RU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государственного управления за счет цифровой трансформации процессов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0A203-15CB-4C7E-8F26-6079D7475A70}" type="parTrans" cxnId="{A3A7E4AF-8CCD-48B8-B1E4-0D548540BD1D}">
      <dgm:prSet/>
      <dgm:spPr/>
      <dgm:t>
        <a:bodyPr/>
        <a:lstStyle/>
        <a:p>
          <a:endParaRPr lang="ru-RU" b="1"/>
        </a:p>
      </dgm:t>
    </dgm:pt>
    <dgm:pt modelId="{2437836C-47B0-462F-B1B5-652670C8FC2C}" type="sibTrans" cxnId="{A3A7E4AF-8CCD-48B8-B1E4-0D548540BD1D}">
      <dgm:prSet/>
      <dgm:spPr/>
      <dgm:t>
        <a:bodyPr/>
        <a:lstStyle/>
        <a:p>
          <a:endParaRPr lang="ru-RU" b="1"/>
        </a:p>
      </dgm:t>
    </dgm:pt>
    <dgm:pt modelId="{956B46D1-7875-44A9-9566-8D23B5450122}" type="pres">
      <dgm:prSet presAssocID="{95103642-6936-4F61-A616-6589813FFB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358A3-3B65-4140-960E-3410781923C0}" type="pres">
      <dgm:prSet presAssocID="{C0EE747A-DC1B-4C07-8BCE-4644C44028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B79A5-465B-4C1C-81C8-453E864A41A4}" type="pres">
      <dgm:prSet presAssocID="{BC4D50E6-1615-4650-93B5-668CA643CB92}" presName="sibTrans" presStyleCnt="0"/>
      <dgm:spPr/>
    </dgm:pt>
    <dgm:pt modelId="{C0408412-5CE9-4D4C-99EB-59043D57F220}" type="pres">
      <dgm:prSet presAssocID="{4F8C6FB2-42ED-4312-BFD7-9AC9531BCE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15322-7B78-4AE4-A3B2-BBBD70282188}" type="pres">
      <dgm:prSet presAssocID="{79D711D2-52A3-423D-AAF7-C452F68E1A09}" presName="sibTrans" presStyleCnt="0"/>
      <dgm:spPr/>
    </dgm:pt>
    <dgm:pt modelId="{D57F87DA-EB4A-4215-8025-04D394763C35}" type="pres">
      <dgm:prSet presAssocID="{2FC1B03D-3093-489D-8E5F-6F2B166E9A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D3291-ABE4-4FED-B92F-CB0C3A138497}" type="pres">
      <dgm:prSet presAssocID="{87503CB4-2138-45B6-A486-C0C7CABFB02A}" presName="sibTrans" presStyleCnt="0"/>
      <dgm:spPr/>
    </dgm:pt>
    <dgm:pt modelId="{987CAD08-011C-4F86-8A29-B6DEFCCAE1CA}" type="pres">
      <dgm:prSet presAssocID="{63BDD757-C890-48F8-B541-185BDFF75E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07D7D-46FE-420A-907D-7C23B833DC7B}" type="pres">
      <dgm:prSet presAssocID="{87BDAEEF-FD83-4F9A-80C3-545F5223AC50}" presName="sibTrans" presStyleCnt="0"/>
      <dgm:spPr/>
    </dgm:pt>
    <dgm:pt modelId="{42D48208-F9CF-4F3D-9C72-6004D009BD2B}" type="pres">
      <dgm:prSet presAssocID="{BE272A7E-3E1C-46AC-BD04-C55FC0D47C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A87BE-7176-432F-9958-DF0092A83304}" type="presOf" srcId="{63BDD757-C890-48F8-B541-185BDFF75E90}" destId="{987CAD08-011C-4F86-8A29-B6DEFCCAE1CA}" srcOrd="0" destOrd="0" presId="urn:microsoft.com/office/officeart/2005/8/layout/hList6"/>
    <dgm:cxn modelId="{C00D8CBA-38C1-4D16-8C64-CFB756DC4D92}" type="presOf" srcId="{95103642-6936-4F61-A616-6589813FFB7F}" destId="{956B46D1-7875-44A9-9566-8D23B5450122}" srcOrd="0" destOrd="0" presId="urn:microsoft.com/office/officeart/2005/8/layout/hList6"/>
    <dgm:cxn modelId="{6BC335EE-D1FE-4B5A-8201-AECE912C99E9}" srcId="{95103642-6936-4F61-A616-6589813FFB7F}" destId="{C0EE747A-DC1B-4C07-8BCE-4644C440288D}" srcOrd="0" destOrd="0" parTransId="{4D37F34B-590E-4BBB-87EE-E81B024A2811}" sibTransId="{BC4D50E6-1615-4650-93B5-668CA643CB92}"/>
    <dgm:cxn modelId="{CD23FEAD-BF27-4693-B1F1-D99BD27510C5}" type="presOf" srcId="{2FC1B03D-3093-489D-8E5F-6F2B166E9AE9}" destId="{D57F87DA-EB4A-4215-8025-04D394763C35}" srcOrd="0" destOrd="0" presId="urn:microsoft.com/office/officeart/2005/8/layout/hList6"/>
    <dgm:cxn modelId="{916066B3-537E-418C-92FB-C97334D26D72}" srcId="{95103642-6936-4F61-A616-6589813FFB7F}" destId="{63BDD757-C890-48F8-B541-185BDFF75E90}" srcOrd="3" destOrd="0" parTransId="{E9854ED6-3678-48C4-ADC8-365AB72BCF1D}" sibTransId="{87BDAEEF-FD83-4F9A-80C3-545F5223AC50}"/>
    <dgm:cxn modelId="{9D4B42FB-D182-4923-B79A-E79699F518B6}" srcId="{95103642-6936-4F61-A616-6589813FFB7F}" destId="{4F8C6FB2-42ED-4312-BFD7-9AC9531BCED6}" srcOrd="1" destOrd="0" parTransId="{FBC1AFE4-13C1-4622-958D-CD61FB2131DA}" sibTransId="{79D711D2-52A3-423D-AAF7-C452F68E1A09}"/>
    <dgm:cxn modelId="{A3A7E4AF-8CCD-48B8-B1E4-0D548540BD1D}" srcId="{95103642-6936-4F61-A616-6589813FFB7F}" destId="{BE272A7E-3E1C-46AC-BD04-C55FC0D47C55}" srcOrd="4" destOrd="0" parTransId="{4D00A203-15CB-4C7E-8F26-6079D7475A70}" sibTransId="{2437836C-47B0-462F-B1B5-652670C8FC2C}"/>
    <dgm:cxn modelId="{D6BF22B9-1932-44D3-A170-089E16B5B9AC}" srcId="{95103642-6936-4F61-A616-6589813FFB7F}" destId="{2FC1B03D-3093-489D-8E5F-6F2B166E9AE9}" srcOrd="2" destOrd="0" parTransId="{A4AA169B-9DA5-4515-82C8-6C3B96A98584}" sibTransId="{87503CB4-2138-45B6-A486-C0C7CABFB02A}"/>
    <dgm:cxn modelId="{F91BC2C2-1E12-4DB6-8DCE-0D8F23C035BE}" type="presOf" srcId="{C0EE747A-DC1B-4C07-8BCE-4644C440288D}" destId="{299358A3-3B65-4140-960E-3410781923C0}" srcOrd="0" destOrd="0" presId="urn:microsoft.com/office/officeart/2005/8/layout/hList6"/>
    <dgm:cxn modelId="{0C1AC147-F61B-4228-A346-869AC5BCE314}" type="presOf" srcId="{BE272A7E-3E1C-46AC-BD04-C55FC0D47C55}" destId="{42D48208-F9CF-4F3D-9C72-6004D009BD2B}" srcOrd="0" destOrd="0" presId="urn:microsoft.com/office/officeart/2005/8/layout/hList6"/>
    <dgm:cxn modelId="{F49E4E8A-65DF-45F7-A981-B0A9745D3D96}" type="presOf" srcId="{4F8C6FB2-42ED-4312-BFD7-9AC9531BCED6}" destId="{C0408412-5CE9-4D4C-99EB-59043D57F220}" srcOrd="0" destOrd="0" presId="urn:microsoft.com/office/officeart/2005/8/layout/hList6"/>
    <dgm:cxn modelId="{28C6998A-5853-4430-A3A6-B53A6B113A74}" type="presParOf" srcId="{956B46D1-7875-44A9-9566-8D23B5450122}" destId="{299358A3-3B65-4140-960E-3410781923C0}" srcOrd="0" destOrd="0" presId="urn:microsoft.com/office/officeart/2005/8/layout/hList6"/>
    <dgm:cxn modelId="{029833A9-E4A3-482B-8778-C55122CA04B9}" type="presParOf" srcId="{956B46D1-7875-44A9-9566-8D23B5450122}" destId="{BB0B79A5-465B-4C1C-81C8-453E864A41A4}" srcOrd="1" destOrd="0" presId="urn:microsoft.com/office/officeart/2005/8/layout/hList6"/>
    <dgm:cxn modelId="{F847DF8D-AA6B-42F7-B515-7BC26A6D8A65}" type="presParOf" srcId="{956B46D1-7875-44A9-9566-8D23B5450122}" destId="{C0408412-5CE9-4D4C-99EB-59043D57F220}" srcOrd="2" destOrd="0" presId="urn:microsoft.com/office/officeart/2005/8/layout/hList6"/>
    <dgm:cxn modelId="{76D8A764-7A4F-48B7-841F-4F8949C9EE3F}" type="presParOf" srcId="{956B46D1-7875-44A9-9566-8D23B5450122}" destId="{F0615322-7B78-4AE4-A3B2-BBBD70282188}" srcOrd="3" destOrd="0" presId="urn:microsoft.com/office/officeart/2005/8/layout/hList6"/>
    <dgm:cxn modelId="{D1FDDB3B-BFF3-4521-8A79-7B115C057C18}" type="presParOf" srcId="{956B46D1-7875-44A9-9566-8D23B5450122}" destId="{D57F87DA-EB4A-4215-8025-04D394763C35}" srcOrd="4" destOrd="0" presId="urn:microsoft.com/office/officeart/2005/8/layout/hList6"/>
    <dgm:cxn modelId="{521F3AAE-8E6D-4A7E-9080-6DE75D02EB20}" type="presParOf" srcId="{956B46D1-7875-44A9-9566-8D23B5450122}" destId="{7CAD3291-ABE4-4FED-B92F-CB0C3A138497}" srcOrd="5" destOrd="0" presId="urn:microsoft.com/office/officeart/2005/8/layout/hList6"/>
    <dgm:cxn modelId="{322F74F9-8FFD-4C65-917D-18123A1B8728}" type="presParOf" srcId="{956B46D1-7875-44A9-9566-8D23B5450122}" destId="{987CAD08-011C-4F86-8A29-B6DEFCCAE1CA}" srcOrd="6" destOrd="0" presId="urn:microsoft.com/office/officeart/2005/8/layout/hList6"/>
    <dgm:cxn modelId="{B0B3F0AC-FAA9-4581-BDFE-9A09DC9EFAE5}" type="presParOf" srcId="{956B46D1-7875-44A9-9566-8D23B5450122}" destId="{18B07D7D-46FE-420A-907D-7C23B833DC7B}" srcOrd="7" destOrd="0" presId="urn:microsoft.com/office/officeart/2005/8/layout/hList6"/>
    <dgm:cxn modelId="{6D089A35-9A95-462D-BFAC-B4B8019DF5C1}" type="presParOf" srcId="{956B46D1-7875-44A9-9566-8D23B5450122}" destId="{42D48208-F9CF-4F3D-9C72-6004D009BD2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8D68-325E-4631-9751-3056E9E77E6D}">
      <dsp:nvSpPr>
        <dsp:cNvPr id="0" name=""/>
        <dsp:cNvSpPr/>
      </dsp:nvSpPr>
      <dsp:spPr>
        <a:xfrm>
          <a:off x="2052" y="0"/>
          <a:ext cx="2151562" cy="3888432"/>
        </a:xfrm>
        <a:prstGeom prst="roundRect">
          <a:avLst>
            <a:gd name="adj" fmla="val 10000"/>
          </a:avLst>
        </a:prstGeom>
        <a:solidFill>
          <a:srgbClr val="FA8006"/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softEdge rad="31750"/>
        </a:effectLst>
        <a:scene3d>
          <a:camera prst="orthographicFront"/>
          <a:lightRig rig="flat" dir="t"/>
        </a:scene3d>
        <a:sp3d prstMaterial="dkEdge">
          <a:bevelT w="8200" h="38100"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«Цифровая экономика» с разделом «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Цифровая трансформация здравоохранения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2" y="1555372"/>
        <a:ext cx="2151562" cy="1555372"/>
      </dsp:txXfrm>
    </dsp:sp>
    <dsp:sp modelId="{E5D390BE-9DAC-48A9-B7B4-A48261988462}">
      <dsp:nvSpPr>
        <dsp:cNvPr id="0" name=""/>
        <dsp:cNvSpPr/>
      </dsp:nvSpPr>
      <dsp:spPr>
        <a:xfrm>
          <a:off x="321500" y="73366"/>
          <a:ext cx="1512667" cy="15126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A34D5E-625F-425B-B721-9ED3646A05EF}">
      <dsp:nvSpPr>
        <dsp:cNvPr id="0" name=""/>
        <dsp:cNvSpPr/>
      </dsp:nvSpPr>
      <dsp:spPr>
        <a:xfrm>
          <a:off x="2218162" y="0"/>
          <a:ext cx="2151562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приоритетный проект «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Электронное здравоохранение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8162" y="1555372"/>
        <a:ext cx="2151562" cy="1555372"/>
      </dsp:txXfrm>
    </dsp:sp>
    <dsp:sp modelId="{C568E64E-D27A-443D-BDDF-CFE88A2B901D}">
      <dsp:nvSpPr>
        <dsp:cNvPr id="0" name=""/>
        <dsp:cNvSpPr/>
      </dsp:nvSpPr>
      <dsp:spPr>
        <a:xfrm>
          <a:off x="2537610" y="73366"/>
          <a:ext cx="1512667" cy="15126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5F6EA9-53CD-49E5-9496-2CDB55EB88D0}">
      <dsp:nvSpPr>
        <dsp:cNvPr id="0" name=""/>
        <dsp:cNvSpPr/>
      </dsp:nvSpPr>
      <dsp:spPr>
        <a:xfrm>
          <a:off x="4434271" y="0"/>
          <a:ext cx="2151562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Единая государственная система в сфере здравоохранения</a:t>
          </a:r>
          <a:endParaRPr lang="ru-RU" sz="16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4271" y="1555372"/>
        <a:ext cx="2151562" cy="1555372"/>
      </dsp:txXfrm>
    </dsp:sp>
    <dsp:sp modelId="{5C7A75AB-EDA8-4114-A61D-1F965A38AE66}">
      <dsp:nvSpPr>
        <dsp:cNvPr id="0" name=""/>
        <dsp:cNvSpPr/>
      </dsp:nvSpPr>
      <dsp:spPr>
        <a:xfrm>
          <a:off x="4753719" y="73366"/>
          <a:ext cx="1512667" cy="151266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90E3FE-7A07-44AA-BEE2-2A4FDF0E5A24}">
      <dsp:nvSpPr>
        <dsp:cNvPr id="0" name=""/>
        <dsp:cNvSpPr/>
      </dsp:nvSpPr>
      <dsp:spPr>
        <a:xfrm>
          <a:off x="6650381" y="0"/>
          <a:ext cx="2151562" cy="3888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«</a:t>
          </a:r>
          <a:r>
            <a:rPr lang="ru-RU" sz="16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Хелснет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Национальной технологической инициативы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0381" y="1555372"/>
        <a:ext cx="2151562" cy="1555372"/>
      </dsp:txXfrm>
    </dsp:sp>
    <dsp:sp modelId="{393F10C8-C293-4109-A71E-1243B2764066}">
      <dsp:nvSpPr>
        <dsp:cNvPr id="0" name=""/>
        <dsp:cNvSpPr/>
      </dsp:nvSpPr>
      <dsp:spPr>
        <a:xfrm>
          <a:off x="6969829" y="73366"/>
          <a:ext cx="1512667" cy="151266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63912-BE08-41E3-A085-0B5C2FB898D8}">
      <dsp:nvSpPr>
        <dsp:cNvPr id="0" name=""/>
        <dsp:cNvSpPr/>
      </dsp:nvSpPr>
      <dsp:spPr>
        <a:xfrm>
          <a:off x="352159" y="3301499"/>
          <a:ext cx="8099677" cy="443870"/>
        </a:xfrm>
        <a:prstGeom prst="leftRightArrow">
          <a:avLst/>
        </a:prstGeom>
        <a:solidFill>
          <a:srgbClr val="002060">
            <a:alpha val="50000"/>
          </a:srgb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358A3-3B65-4140-960E-3410781923C0}">
      <dsp:nvSpPr>
        <dsp:cNvPr id="0" name=""/>
        <dsp:cNvSpPr/>
      </dsp:nvSpPr>
      <dsp:spPr>
        <a:xfrm rot="16200000">
          <a:off x="-1269281" y="1273922"/>
          <a:ext cx="4176464" cy="16286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9425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внедрения цифровых процессов в приоритетные отрасли экономики</a:t>
          </a:r>
          <a:endParaRPr lang="ru-RU" sz="1400" b="1" i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642" y="835292"/>
        <a:ext cx="1628618" cy="2505878"/>
      </dsp:txXfrm>
    </dsp:sp>
    <dsp:sp modelId="{C0408412-5CE9-4D4C-99EB-59043D57F220}">
      <dsp:nvSpPr>
        <dsp:cNvPr id="0" name=""/>
        <dsp:cNvSpPr/>
      </dsp:nvSpPr>
      <dsp:spPr>
        <a:xfrm rot="16200000">
          <a:off x="481483" y="1273922"/>
          <a:ext cx="4176464" cy="16286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9425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нормативных правовых актов</a:t>
          </a:r>
          <a:endParaRPr lang="ru-RU" sz="1400" b="1" i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755406" y="835292"/>
        <a:ext cx="1628618" cy="2505878"/>
      </dsp:txXfrm>
    </dsp:sp>
    <dsp:sp modelId="{D57F87DA-EB4A-4215-8025-04D394763C35}">
      <dsp:nvSpPr>
        <dsp:cNvPr id="0" name=""/>
        <dsp:cNvSpPr/>
      </dsp:nvSpPr>
      <dsp:spPr>
        <a:xfrm rot="16200000">
          <a:off x="2232248" y="1273922"/>
          <a:ext cx="4176464" cy="16286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9425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устойчивой цифровой экосистемы для хозяйствующих субъектов</a:t>
          </a:r>
          <a:endParaRPr lang="ru-RU" sz="1400" b="1" i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506171" y="835292"/>
        <a:ext cx="1628618" cy="2505878"/>
      </dsp:txXfrm>
    </dsp:sp>
    <dsp:sp modelId="{987CAD08-011C-4F86-8A29-B6DEFCCAE1CA}">
      <dsp:nvSpPr>
        <dsp:cNvPr id="0" name=""/>
        <dsp:cNvSpPr/>
      </dsp:nvSpPr>
      <dsp:spPr>
        <a:xfrm rot="16200000">
          <a:off x="3983012" y="1273922"/>
          <a:ext cx="4176464" cy="16286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942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рисками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256935" y="835292"/>
        <a:ext cx="1628618" cy="2505878"/>
      </dsp:txXfrm>
    </dsp:sp>
    <dsp:sp modelId="{42D48208-F9CF-4F3D-9C72-6004D009BD2B}">
      <dsp:nvSpPr>
        <dsp:cNvPr id="0" name=""/>
        <dsp:cNvSpPr/>
      </dsp:nvSpPr>
      <dsp:spPr>
        <a:xfrm rot="16200000">
          <a:off x="5733777" y="1273922"/>
          <a:ext cx="4176464" cy="16286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942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государственного управления за счет цифровой трансформации процессов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007700" y="835292"/>
        <a:ext cx="1628618" cy="2505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1CD0-027E-4AA6-9622-B8C8A0B8F3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D95B-D615-472F-BFBA-622BC757F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3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3BC2-5B03-4447-B6AF-5CA4A844438E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EB52-FB59-4792-A9A7-FEE920349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медицине</a:t>
            </a:r>
            <a:r>
              <a:rPr lang="ru-RU" baseline="0" dirty="0" smtClean="0"/>
              <a:t> и здравоохранению в целом и руководство и граждане России относятся крайне неравнодушно. 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Одновременно требуется повышать и качество и доступность медицинской помощи,</a:t>
            </a:r>
            <a:r>
              <a:rPr lang="ru-RU" baseline="0" dirty="0" smtClean="0"/>
              <a:t> и это в крайне напряженной финансовой ситуации, при стареющем населении, легкости  сравнения наших практик с лучшими мировыми.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75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Более того, часть решения этих проблем возлагается</a:t>
            </a:r>
            <a:r>
              <a:rPr lang="ru-RU" baseline="0" dirty="0" smtClean="0"/>
              <a:t> на регионы, что может привести к неоправданному дублированию в части методического, нормативного обеспечения, формирования нормативно-справочной информации</a:t>
            </a:r>
          </a:p>
          <a:p>
            <a:r>
              <a:rPr lang="ru-RU" baseline="0" dirty="0" smtClean="0"/>
              <a:t>Нам крайне нужна конкуренция </a:t>
            </a:r>
            <a:r>
              <a:rPr lang="ru-RU" b="1" baseline="0" dirty="0" smtClean="0"/>
              <a:t>технологических</a:t>
            </a:r>
            <a:r>
              <a:rPr lang="ru-RU" baseline="0" dirty="0" smtClean="0"/>
              <a:t> подходов и </a:t>
            </a:r>
            <a:r>
              <a:rPr lang="ru-RU" b="1" baseline="0" dirty="0" smtClean="0"/>
              <a:t>программных</a:t>
            </a:r>
            <a:r>
              <a:rPr lang="ru-RU" baseline="0" dirty="0" smtClean="0"/>
              <a:t> решений, но разрозненная методическая база может только осложнить ситуацию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2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</a:t>
            </a:r>
            <a:r>
              <a:rPr lang="ru-RU" baseline="0" dirty="0" smtClean="0"/>
              <a:t>могу не отметить абсолютно необходимый, давно </a:t>
            </a:r>
            <a:r>
              <a:rPr lang="ru-RU" baseline="0" dirty="0" smtClean="0"/>
              <a:t>ожидаемые изменения </a:t>
            </a:r>
            <a:r>
              <a:rPr lang="ru-RU" baseline="0" dirty="0" smtClean="0"/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Федеральное законодательство,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включающий такие новеллы, как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 том числе в электронной форме»,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 том числе с применением телемедицинских технологий», 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 том числе в форме электронных документов, подписанных усиленной квалифицированной электронной подписью»,</a:t>
            </a:r>
          </a:p>
          <a:p>
            <a:pPr marL="0" indent="0"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новую статью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телемедицинских технологий при оказании медицинской помощи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»…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2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 счастью, Россия</a:t>
            </a:r>
            <a:r>
              <a:rPr lang="ru-RU" baseline="0" dirty="0" smtClean="0"/>
              <a:t> не уникальна в своем положении и мы могли бы воспользоваться значительной частью накопленного международного опыта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Надгосударственные</a:t>
            </a:r>
            <a:r>
              <a:rPr lang="ru-RU" baseline="0" dirty="0" smtClean="0"/>
              <a:t> органы, прежде всего </a:t>
            </a:r>
            <a:r>
              <a:rPr lang="ru-RU" dirty="0" smtClean="0"/>
              <a:t>Всемирная организация</a:t>
            </a:r>
            <a:r>
              <a:rPr lang="ru-RU" baseline="0" dirty="0" smtClean="0"/>
              <a:t> здравоохранения, собирают информацию о национальных программах электронного / цифрового здравоохранения и медицины.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2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Существуют разработанные модели,</a:t>
            </a:r>
            <a:r>
              <a:rPr lang="ru-RU" baseline="0" dirty="0" smtClean="0"/>
              <a:t> использование которых может сэкономить нам время и ресурсы. Нетрудно заметить, что они максимально продвигают </a:t>
            </a:r>
            <a:r>
              <a:rPr lang="ru-RU" baseline="0" dirty="0" smtClean="0"/>
              <a:t>именно системный </a:t>
            </a:r>
            <a:r>
              <a:rPr lang="ru-RU" baseline="0" dirty="0" smtClean="0"/>
              <a:t>подход к </a:t>
            </a:r>
            <a:r>
              <a:rPr lang="ru-RU" baseline="0" dirty="0" smtClean="0"/>
              <a:t>цифровой </a:t>
            </a:r>
            <a:r>
              <a:rPr lang="ru-RU" baseline="0" dirty="0" smtClean="0"/>
              <a:t>трансформации здравоохранения, учитывают необходимость работы с заинтересованными сторонами и поиск драйверов изменений. </a:t>
            </a:r>
            <a:r>
              <a:rPr lang="ru-RU" dirty="0" smtClean="0">
                <a:solidFill>
                  <a:srgbClr val="002060"/>
                </a:solidFill>
              </a:rPr>
              <a:t>Лидируют </a:t>
            </a:r>
            <a:r>
              <a:rPr lang="ru-RU" dirty="0" smtClean="0">
                <a:solidFill>
                  <a:srgbClr val="002060"/>
                </a:solidFill>
              </a:rPr>
              <a:t>в цифровой трансформации те страны, в которых медицина и (или) страхование – развитый бизнес.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Осмысленное, с учетом специфики России, использование международного опыта, может принести много пользы.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Нам следовало бы централизованно изучить материалы </a:t>
            </a:r>
            <a:r>
              <a:rPr lang="ru-RU" baseline="0" dirty="0" smtClean="0"/>
              <a:t>международных организаций и их </a:t>
            </a:r>
            <a:r>
              <a:rPr lang="ru-RU" baseline="0" dirty="0" smtClean="0"/>
              <a:t>мозговых центров</a:t>
            </a:r>
            <a:r>
              <a:rPr lang="ru-RU" baseline="0" dirty="0" smtClean="0">
                <a:solidFill>
                  <a:srgbClr val="002060"/>
                </a:solidFill>
              </a:rPr>
              <a:t>, </a:t>
            </a:r>
            <a:r>
              <a:rPr lang="ru-RU" baseline="0" dirty="0" smtClean="0">
                <a:solidFill>
                  <a:srgbClr val="002060"/>
                </a:solidFill>
              </a:rPr>
              <a:t>которые формулируют результаты в виде рекомендаций, </a:t>
            </a:r>
            <a:r>
              <a:rPr lang="ru-RU" baseline="0" dirty="0" smtClean="0">
                <a:solidFill>
                  <a:srgbClr val="002060"/>
                </a:solidFill>
              </a:rPr>
              <a:t>программ </a:t>
            </a:r>
            <a:r>
              <a:rPr lang="ru-RU" baseline="0" dirty="0" smtClean="0">
                <a:solidFill>
                  <a:srgbClr val="002060"/>
                </a:solidFill>
              </a:rPr>
              <a:t>и, главное, их результатов. Очень хотелось бы увидеть обзор достижений и неудач с анализом причин</a:t>
            </a:r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2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Вывод -</a:t>
            </a:r>
            <a:r>
              <a:rPr lang="ru-RU" baseline="0" dirty="0" smtClean="0"/>
              <a:t> т</a:t>
            </a:r>
            <a:r>
              <a:rPr lang="ru-RU" dirty="0" smtClean="0"/>
              <a:t>о, что является нашим «сегодня», не соответствует тому, что вчера мы называли «завтра»…</a:t>
            </a:r>
          </a:p>
          <a:p>
            <a:endParaRPr lang="ru-RU" dirty="0" smtClean="0"/>
          </a:p>
          <a:p>
            <a:r>
              <a:rPr lang="ru-RU" dirty="0" smtClean="0"/>
              <a:t>Мы действительно</a:t>
            </a:r>
            <a:r>
              <a:rPr lang="ru-RU" baseline="0" dirty="0" smtClean="0"/>
              <a:t> рассчитывали на качественно другие результаты, отдельные проекты не «схватились» в монолит– давайте начнем разбираться, почему не хватило с</a:t>
            </a:r>
            <a:r>
              <a:rPr lang="ru-RU" dirty="0" smtClean="0"/>
              <a:t>деланного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1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Полагаю, уже</a:t>
            </a:r>
            <a:r>
              <a:rPr lang="ru-RU" baseline="0" dirty="0" smtClean="0"/>
              <a:t> ясен главный тезис моего выступления – нам нужна качественная цифровая медицина, но она возможна только как результат цифровой трансформации отрасли в целом, попытки решать отдельные проблемы и создавать отдельные системы не отвечают уровню задачи.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Для этого в рамках программы «Цифровая экономика» целесообразно сфокусироваться на институциональных и других фундаментальных проблемах.</a:t>
            </a:r>
          </a:p>
          <a:p>
            <a:r>
              <a:rPr lang="ru-RU" baseline="0" dirty="0" smtClean="0"/>
              <a:t>При этом надо и далее наращивать темп реализации проектов цифровой медицины, переходя к решению задач отдельных кластеров / частных экосистем, объединяющих практиков науки, медицины, ИКТ и производства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Ведь крупные проекты, помимо всего, являются разведкой боем, которая выявляет направления первоочередной модернизации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19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этом уже обозначены</a:t>
            </a:r>
            <a:r>
              <a:rPr lang="ru-RU" baseline="0" dirty="0" smtClean="0"/>
              <a:t> общие подходы к тому, что на настоящем этапе понимается под цифровой экономикой в целом и какие ключевые блоки задач должны быть решены во всех направлениях ее создания и развития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05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Имеется целый ряд предпосылок для цифровой трансформации медицины.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 действительно - в условиях, когда новый цифровой мир приучает к возможности мгновенно получить любую информацию, трудно примириться с тем, что целые отрасли, от которых зависит наше с вами благополучие (и это не только здравоохранение), во многом остаются в старом аналоговом мире.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dirty="0" smtClean="0"/>
              <a:t>При этом в России есть целый ряд факторов, которые дополнительно</a:t>
            </a:r>
            <a:r>
              <a:rPr lang="ru-RU" baseline="0" dirty="0" smtClean="0"/>
              <a:t> требуют скорейшего перевода медицины в цифровой формат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21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предлагаемого подхода позвольте «вбросить» на обсуждение несколько</a:t>
            </a:r>
            <a:r>
              <a:rPr lang="ru-RU" baseline="0" dirty="0" smtClean="0"/>
              <a:t> определений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64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Миссию цифрового здравоохранения и цель перехода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1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Очередной толчок в данном направлении был дан в прошлогоднем послании Президента Федеральному собранию.</a:t>
            </a:r>
          </a:p>
          <a:p>
            <a:endParaRPr lang="ru-RU" dirty="0" smtClean="0"/>
          </a:p>
          <a:p>
            <a:r>
              <a:rPr lang="ru-RU" dirty="0" smtClean="0"/>
              <a:t>Началась подготовка новой государственной программы,</a:t>
            </a:r>
            <a:r>
              <a:rPr lang="ru-RU" baseline="0" dirty="0" smtClean="0"/>
              <a:t> сформированы соответствующие структуры, эксперты приступили к работе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97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47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1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Везде – изменения в</a:t>
            </a:r>
            <a:r>
              <a:rPr lang="ru-RU" baseline="0" dirty="0" smtClean="0"/>
              <a:t> з</a:t>
            </a:r>
            <a:r>
              <a:rPr lang="ru-RU" dirty="0" smtClean="0"/>
              <a:t>аконодательство «в сфере здравоохранения»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1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1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1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1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предложить свое видение перечня</a:t>
            </a:r>
            <a:r>
              <a:rPr lang="ru-RU" baseline="0" dirty="0" smtClean="0"/>
              <a:t> задач и заинтересованных сторон, которые должны стать объектами и субъектами цифровой трансформации отрасли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37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Обращайтесь, предлагайте свои идеи, проекты, </a:t>
            </a:r>
            <a:r>
              <a:rPr lang="ru-RU" smtClean="0"/>
              <a:t>мозги…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6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Определена</a:t>
            </a:r>
            <a:r>
              <a:rPr lang="ru-RU" baseline="0" dirty="0" smtClean="0"/>
              <a:t> </a:t>
            </a:r>
            <a:r>
              <a:rPr lang="ru-RU" baseline="0" dirty="0" smtClean="0"/>
              <a:t>структура программы, в которую з</a:t>
            </a:r>
            <a:r>
              <a:rPr lang="ru-RU" dirty="0" smtClean="0"/>
              <a:t>дравоохранение</a:t>
            </a:r>
            <a:r>
              <a:rPr lang="ru-RU" baseline="0" dirty="0" smtClean="0"/>
              <a:t> включено как самостоятельный раздел и его цифровая трансформация нацелена на достижение общих показателей отрасли. 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этом нельзя терять из виду тот факт, что 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параллельно идет несколько проектов,</a:t>
            </a:r>
            <a:r>
              <a:rPr lang="ru-RU" baseline="0" dirty="0" smtClean="0"/>
              <a:t> которые где-то дополняют друг друга, где-то пересекаются и необходимо добиваться максимальной синергии от их взаимодействия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поскольку «Цифровая экономика» является межотраслевой, </a:t>
            </a:r>
            <a:r>
              <a:rPr lang="ru-RU" b="1" baseline="0" dirty="0" smtClean="0"/>
              <a:t>именно она призвана решить наиболее общие, фундаментальные проблемы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3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Пироговский</a:t>
            </a:r>
            <a:r>
              <a:rPr lang="ru-RU" baseline="0" dirty="0" smtClean="0"/>
              <a:t> центр представляет в рабочей подгруппе по цифровой трансформации здравоохранения медицину и профильные науку и образование. </a:t>
            </a:r>
          </a:p>
          <a:p>
            <a:r>
              <a:rPr lang="ru-RU" baseline="0" dirty="0" smtClean="0"/>
              <a:t>В группу входя коллеги из компании «Р-</a:t>
            </a:r>
            <a:r>
              <a:rPr lang="ru-RU" baseline="0" dirty="0" err="1" smtClean="0"/>
              <a:t>Фарм</a:t>
            </a:r>
            <a:r>
              <a:rPr lang="ru-RU" baseline="0" dirty="0" smtClean="0"/>
              <a:t>», Института экономики здравоохранения, Федерального бюро медико-социальной экспертизы, Высшей школы экономики, </a:t>
            </a:r>
            <a:r>
              <a:rPr lang="ru-RU" baseline="0" dirty="0" err="1" smtClean="0"/>
              <a:t>Сколково</a:t>
            </a:r>
            <a:r>
              <a:rPr lang="ru-RU" baseline="0" dirty="0" smtClean="0"/>
              <a:t>, </a:t>
            </a:r>
            <a:r>
              <a:rPr lang="ru-RU" b="1" baseline="0" dirty="0" smtClean="0"/>
              <a:t>?????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В своем выступлении я попробую проанализировать результаты предшествующих активностей, а их было немало и предложу наши варианты ответов на приведенные на слайде вопросы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7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</a:t>
            </a:r>
            <a:r>
              <a:rPr lang="ru-RU" baseline="0" dirty="0" smtClean="0"/>
              <a:t> по цифровой трансформации здравоохранения ведется не первый год.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Уже с начала века задачи, варианты решения которых мы рассматриваем на </a:t>
            </a:r>
            <a:r>
              <a:rPr lang="ru-RU" baseline="0" dirty="0" err="1" smtClean="0"/>
              <a:t>МедСофте</a:t>
            </a:r>
            <a:r>
              <a:rPr lang="ru-RU" baseline="0" dirty="0" smtClean="0"/>
              <a:t>, включались в нормативные документы Минздрава, к ним привлекалась академия наук</a:t>
            </a:r>
            <a:endParaRPr lang="ru-RU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1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этом месяце исполнится 6 лет с</a:t>
            </a:r>
            <a:r>
              <a:rPr lang="ru-RU" baseline="0" dirty="0" smtClean="0"/>
              <a:t> даты утверждения Концепции ЕГИСЗ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Пройден этап базовой информатизации, ведется развитие как федерального сегмента, так и региональных медицинских информационных систем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Решит ли внедрение новых подсистем ЕГИСЗ задачу цифровой трансформации здравоохранения как отрасли?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3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 одной стороны, имеется масса </a:t>
            </a:r>
            <a:r>
              <a:rPr lang="ru-RU" baseline="0" dirty="0" smtClean="0"/>
              <a:t>достижений, которые вроде бы трансформируют всю систему здравоохранения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 еще более грандиозные планы, реализация которых должна завершиться именно «сегодня»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9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</a:t>
            </a:r>
            <a:r>
              <a:rPr lang="ru-RU" baseline="0" dirty="0" smtClean="0"/>
              <a:t> и «сегодня» </a:t>
            </a:r>
            <a:r>
              <a:rPr lang="ru-RU" dirty="0" smtClean="0"/>
              <a:t>мы продолжаем планировать</a:t>
            </a:r>
            <a:r>
              <a:rPr lang="ru-RU" baseline="0" dirty="0" smtClean="0"/>
              <a:t> решение крайне важных, но, наш взгляд, автономных проблем здравоохранения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EB52-FB59-4792-A9A7-FEE9203490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7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856984" cy="576064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280920" cy="35283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5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200" cy="10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-0.rosminzdrav.ru/system/attachments/attaches/000/017/793/original/plan2013-2018_20130620.pdf?138977761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288032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Цифровое здравоохранение и цифровая медицина – ожидаемое «сегодня»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4000" dirty="0"/>
              <a:t>Как перестать ждать то, что уже </a:t>
            </a:r>
            <a:r>
              <a:rPr lang="ru-RU" sz="4000" dirty="0" smtClean="0"/>
              <a:t>должно </a:t>
            </a:r>
            <a:r>
              <a:rPr lang="ru-RU" sz="4000" dirty="0"/>
              <a:t>быть повсеместным?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sz="3600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4539"/>
            <a:ext cx="9183688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55976" y="5548009"/>
            <a:ext cx="474360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C00000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C00000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C00000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A50F0F"/>
                </a:solidFill>
                <a:latin typeface="Georgia" pitchFamily="18" charset="0"/>
              </a:rPr>
              <a:t>Карпов Олег </a:t>
            </a:r>
            <a:r>
              <a:rPr lang="ru-RU" altLang="ru-RU" sz="2400" dirty="0" smtClean="0">
                <a:solidFill>
                  <a:srgbClr val="A50F0F"/>
                </a:solidFill>
                <a:latin typeface="Georgia" pitchFamily="18" charset="0"/>
              </a:rPr>
              <a:t>Эдуардович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050" dirty="0">
              <a:solidFill>
                <a:srgbClr val="A50F0F"/>
              </a:solidFill>
              <a:latin typeface="Georgia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A50F0F"/>
                </a:solidFill>
                <a:latin typeface="Georgia" pitchFamily="18" charset="0"/>
              </a:rPr>
              <a:t>Генеральный директор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A50F0F"/>
                </a:solidFill>
                <a:latin typeface="Georgia" pitchFamily="18" charset="0"/>
              </a:rPr>
              <a:t>ФГБУ «НМХЦ им. Н.И. Пирогова» Минздрава России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A50F0F"/>
                </a:solidFill>
                <a:latin typeface="Georgia" pitchFamily="18" charset="0"/>
              </a:rPr>
              <a:t>член-корреспондент РАН, профессор, д.м.н</a:t>
            </a:r>
            <a:r>
              <a:rPr lang="ru-RU" altLang="ru-RU" sz="1400" dirty="0" smtClean="0">
                <a:solidFill>
                  <a:srgbClr val="A50F0F"/>
                </a:solidFill>
                <a:latin typeface="Georgia" pitchFamily="18" charset="0"/>
              </a:rPr>
              <a:t>.</a:t>
            </a:r>
            <a:endParaRPr lang="ru-RU" altLang="ru-RU" sz="1400" dirty="0">
              <a:solidFill>
                <a:srgbClr val="A50F0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856984" cy="792087"/>
          </a:xfrm>
        </p:spPr>
        <p:txBody>
          <a:bodyPr/>
          <a:lstStyle/>
          <a:p>
            <a:r>
              <a:rPr lang="ru-RU" dirty="0"/>
              <a:t>План деятельности </a:t>
            </a:r>
            <a:r>
              <a:rPr lang="ru-RU" dirty="0" smtClean="0"/>
              <a:t>Министерства здравоохранения </a:t>
            </a:r>
            <a:br>
              <a:rPr lang="ru-RU" dirty="0" smtClean="0"/>
            </a:br>
            <a:r>
              <a:rPr lang="ru-RU" dirty="0" smtClean="0"/>
              <a:t>Российской </a:t>
            </a:r>
            <a:r>
              <a:rPr lang="ru-RU" dirty="0"/>
              <a:t>Федерации на период с 2016 по 2021 год</a:t>
            </a:r>
            <a:br>
              <a:rPr lang="ru-RU" dirty="0"/>
            </a:b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79512" y="3041932"/>
            <a:ext cx="8703388" cy="1899236"/>
            <a:chOff x="189092" y="2321852"/>
            <a:chExt cx="8703388" cy="189923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89092" y="2908720"/>
              <a:ext cx="8703388" cy="684076"/>
              <a:chOff x="-2124744" y="3880828"/>
              <a:chExt cx="6696744" cy="684076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-2124744" y="3880828"/>
                <a:ext cx="892899" cy="6840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 smtClean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Индикатор</a:t>
                </a:r>
              </a:p>
              <a:p>
                <a:pPr algn="ctr"/>
                <a:r>
                  <a:rPr lang="ru-RU" sz="1100" b="1" dirty="0" smtClean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направления</a:t>
                </a:r>
                <a:endParaRPr lang="ru-RU" sz="1100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-1231845" y="3880828"/>
                <a:ext cx="5803845" cy="684076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программ дополнительного медицинского и фармацевтического образования, доля дистанционных образовательных технологий в которых составляет не менее 50%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89092" y="3645024"/>
              <a:ext cx="8703388" cy="576064"/>
              <a:chOff x="-2124744" y="3789040"/>
              <a:chExt cx="6696744" cy="576064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-2124744" y="3789040"/>
                <a:ext cx="892899" cy="5760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 smtClean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Мероприятие</a:t>
                </a:r>
                <a:endParaRPr lang="ru-RU" sz="1100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-1231845" y="3789040"/>
                <a:ext cx="5803845" cy="576064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Создание и развитие единой государственной информационной системы в сфере здравоохранения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89092" y="2321852"/>
              <a:ext cx="8703388" cy="531084"/>
              <a:chOff x="-2124744" y="4122052"/>
              <a:chExt cx="6696744" cy="531084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-2124744" y="4122052"/>
                <a:ext cx="913752" cy="5310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Направление 10.1 </a:t>
                </a: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-1210992" y="4122052"/>
                <a:ext cx="5782992" cy="531083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Создание единой государственной информационной системы в сфере </a:t>
                </a:r>
                <a:r>
                  <a:rPr lang="ru-RU" sz="1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здравоохранения</a:t>
                </a:r>
                <a:endPara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179512" y="5057800"/>
            <a:ext cx="8703388" cy="1755576"/>
            <a:chOff x="-2412776" y="3780420"/>
            <a:chExt cx="8703388" cy="1755576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-2412776" y="4313420"/>
              <a:ext cx="8703388" cy="711460"/>
              <a:chOff x="-2124744" y="3881372"/>
              <a:chExt cx="6696744" cy="71146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-2124744" y="3881372"/>
                <a:ext cx="892899" cy="71146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 smtClean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Индикатор</a:t>
                </a:r>
              </a:p>
              <a:p>
                <a:pPr algn="ctr"/>
                <a:r>
                  <a:rPr lang="ru-RU" sz="1100" b="1" dirty="0" smtClean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направления</a:t>
                </a:r>
                <a:endParaRPr lang="ru-RU" sz="1100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-1231845" y="3881372"/>
                <a:ext cx="5803845" cy="711460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Доля от общего количества случаев оказания медицинской помощи, информация о которых предана в систему интегрированной электронной медицинской карты единой государственной информационной системы в сфере здравоохранения </a:t>
                </a:r>
                <a:r>
                  <a:rPr lang="ru-RU" sz="1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(%)</a:t>
                </a:r>
                <a:endParaRPr lang="ru-RU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-2412776" y="5076564"/>
              <a:ext cx="8703388" cy="459432"/>
              <a:chOff x="-2124744" y="3816424"/>
              <a:chExt cx="6696744" cy="459432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-2124744" y="3816424"/>
                <a:ext cx="892899" cy="4594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 smtClean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Мероприятие</a:t>
                </a:r>
                <a:endParaRPr lang="ru-RU" sz="1100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-1231845" y="3816424"/>
                <a:ext cx="5803845" cy="459432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Создание и развитие единой национальной системы электронных медицинских карт</a:t>
                </a: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-2412776" y="3780420"/>
              <a:ext cx="8703388" cy="476672"/>
              <a:chOff x="-2124744" y="4176464"/>
              <a:chExt cx="6696744" cy="476672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-2124744" y="4176464"/>
                <a:ext cx="913752" cy="47667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Направление </a:t>
                </a:r>
                <a:r>
                  <a:rPr lang="ru-RU" sz="1100" b="1" dirty="0" smtClean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10.2 </a:t>
                </a:r>
                <a:endParaRPr lang="ru-RU" sz="1100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-1210992" y="4176464"/>
                <a:ext cx="5782992" cy="476672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Внедрение единой электронной медицинской карты</a:t>
                </a: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179512" y="1844824"/>
            <a:ext cx="8703388" cy="1080120"/>
            <a:chOff x="189092" y="2333970"/>
            <a:chExt cx="8703388" cy="108012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89092" y="2816932"/>
              <a:ext cx="8703388" cy="597158"/>
              <a:chOff x="-2124744" y="3789040"/>
              <a:chExt cx="6696744" cy="597158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-2124744" y="3810134"/>
                <a:ext cx="892899" cy="57606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 smtClean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Ожидаемые результаты</a:t>
                </a:r>
                <a:endParaRPr lang="ru-RU" sz="1100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-1231845" y="3789040"/>
                <a:ext cx="5803845" cy="597158"/>
              </a:xfrm>
              <a:prstGeom prst="round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Обеспечение эффективной информационной поддержки процесса управления системой медицинской помощи, а также процесса оказания медицинской помощи</a:t>
                </a:r>
                <a:endPara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189092" y="2333970"/>
              <a:ext cx="8703388" cy="444167"/>
              <a:chOff x="-2124744" y="4134170"/>
              <a:chExt cx="6696744" cy="444167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-2124744" y="4134170"/>
                <a:ext cx="892899" cy="44416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Цель 10</a:t>
                </a:r>
                <a:endParaRPr lang="ru-RU" sz="1600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-1231845" y="4134171"/>
                <a:ext cx="5803845" cy="444166"/>
              </a:xfrm>
              <a:prstGeom prst="round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Информатизация здравоохранения</a:t>
                </a:r>
                <a:endPara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22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66685"/>
            <a:ext cx="3096344" cy="213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Рекомендации по функциональным возможностям </a:t>
            </a:r>
            <a:br>
              <a:rPr lang="ru-RU" dirty="0" smtClean="0"/>
            </a:br>
            <a:r>
              <a:rPr lang="ru-RU" dirty="0" smtClean="0"/>
              <a:t>региональных медицинских информационных систем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6188" y="3645024"/>
            <a:ext cx="116045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9.4</a:t>
            </a:r>
            <a:endParaRPr lang="ru-RU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66639" y="3645024"/>
            <a:ext cx="7542937" cy="5760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электронная медицинская карта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188" y="4221088"/>
            <a:ext cx="116045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9.5</a:t>
            </a:r>
            <a:endParaRPr lang="ru-RU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66639" y="4221088"/>
            <a:ext cx="7542937" cy="5760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лечения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6188" y="4797152"/>
            <a:ext cx="116045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9.8</a:t>
            </a:r>
            <a:endParaRPr lang="ru-RU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6639" y="4797152"/>
            <a:ext cx="7542937" cy="5760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баз данных лекарственных средств и изделий медицинского назначения…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6188" y="5373216"/>
            <a:ext cx="116045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9.9</a:t>
            </a:r>
            <a:endParaRPr lang="ru-RU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66639" y="5373216"/>
            <a:ext cx="7542937" cy="5760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информационной системы, сопровождающей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телеконсультирование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6188" y="5949280"/>
            <a:ext cx="116045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9.15</a:t>
            </a:r>
            <a:r>
              <a:rPr lang="ru-RU" sz="1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.1</a:t>
            </a:r>
            <a:endParaRPr lang="ru-RU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66639" y="5949280"/>
            <a:ext cx="7542937" cy="5760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систем поддержки принятия врачебных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2289646"/>
            <a:ext cx="5517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региональные системы возложены задачи, решение которых должно быть как минимум скоординировано на федеральном уровне!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" y="2132856"/>
            <a:ext cx="4495800" cy="31575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Предлагаемые изменения в нормативной базе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60266"/>
            <a:ext cx="5335538" cy="2803961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51" y="1548381"/>
            <a:ext cx="4464496" cy="1500143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283301"/>
            <a:ext cx="40353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://regulation.gov.ru/projects#npa=46654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741" y="4653136"/>
            <a:ext cx="657827" cy="294946"/>
          </a:xfrm>
          <a:prstGeom prst="ellipse">
            <a:avLst/>
          </a:prstGeom>
          <a:noFill/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97" y="5301208"/>
            <a:ext cx="3598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http://portal.egisz.rosminzdrav.ru/materials/290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Observatory for eHealth</a:t>
            </a:r>
            <a:r>
              <a:rPr lang="en-US" b="0" dirty="0" smtClean="0"/>
              <a:t> (http://www.who.int/goe/en/)</a:t>
            </a:r>
            <a:endParaRPr lang="ru-RU" b="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6776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62252"/>
            <a:ext cx="4752528" cy="17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2" y="3795490"/>
            <a:ext cx="4715446" cy="236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59285"/>
            <a:ext cx="5545710" cy="20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6093296"/>
            <a:ext cx="8280920" cy="76470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125 </a:t>
            </a:r>
            <a:r>
              <a:rPr lang="ru-RU" dirty="0" smtClean="0">
                <a:solidFill>
                  <a:srgbClr val="002060"/>
                </a:solidFill>
              </a:rPr>
              <a:t>стран – участников обзора!</a:t>
            </a:r>
          </a:p>
          <a:p>
            <a:r>
              <a:rPr lang="ru-RU" dirty="0" smtClean="0"/>
              <a:t>Декабрь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5" y="1849737"/>
            <a:ext cx="4139487" cy="165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44" y="5189355"/>
            <a:ext cx="4139460" cy="169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84" y="3512817"/>
            <a:ext cx="4139488" cy="16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Всемирная организация здравоохранения: </a:t>
            </a:r>
            <a:br>
              <a:rPr lang="ru-RU" dirty="0" smtClean="0"/>
            </a:br>
            <a:r>
              <a:rPr lang="ru-RU" dirty="0" smtClean="0"/>
              <a:t>модель национальной концепции электронного здравоохранения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2806"/>
            <a:ext cx="2207620" cy="315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0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Такого «сегодня» мы хотели?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2471192"/>
            <a:ext cx="5904656" cy="18219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У нас уже много «быстрых побед» - примеров использования дистанционных консультаций, разработок устройств для дистанционного </a:t>
            </a:r>
            <a:r>
              <a:rPr lang="ru-RU" dirty="0" err="1" smtClean="0">
                <a:solidFill>
                  <a:srgbClr val="002060"/>
                </a:solidFill>
              </a:rPr>
              <a:t>мониторирования</a:t>
            </a:r>
            <a:r>
              <a:rPr lang="ru-RU" dirty="0" smtClean="0">
                <a:solidFill>
                  <a:srgbClr val="002060"/>
                </a:solidFill>
              </a:rPr>
              <a:t> параметров здоровья и болезни – есть и энтузиасты, и позитивные примеры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46" y="1638819"/>
            <a:ext cx="3380066" cy="35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363197"/>
            <a:ext cx="8640960" cy="12341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Не хватает регламентации, системы правил и механизмов реализации новых возможностей, перехода от информационных к медицинским услугам</a:t>
            </a:r>
          </a:p>
          <a:p>
            <a:r>
              <a:rPr lang="ru-RU" dirty="0">
                <a:solidFill>
                  <a:srgbClr val="002060"/>
                </a:solidFill>
              </a:rPr>
              <a:t>Б</a:t>
            </a:r>
            <a:r>
              <a:rPr lang="ru-RU" dirty="0" smtClean="0">
                <a:solidFill>
                  <a:srgbClr val="002060"/>
                </a:solidFill>
              </a:rPr>
              <a:t>ез этого мы продолжим одерживать локальные «быстрые победы», не меняющие ландшафт медицины в целом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365104"/>
            <a:ext cx="5904656" cy="9144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60000"/>
                </a:solidFill>
                <a:latin typeface="Arial Narrow" panose="020B0606020202030204" pitchFamily="34" charset="0"/>
              </a:rPr>
              <a:t>Почему мы ждём то, что давно уже должно быть повсеместным сегодня?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578496"/>
            <a:ext cx="5904656" cy="9144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60000"/>
                </a:solidFill>
                <a:latin typeface="Arial Narrow" panose="020B0606020202030204" pitchFamily="34" charset="0"/>
              </a:rPr>
              <a:t>Налицо отставание - </a:t>
            </a:r>
            <a:r>
              <a:rPr lang="ru-RU" b="1" dirty="0">
                <a:solidFill>
                  <a:srgbClr val="760000"/>
                </a:solidFill>
                <a:latin typeface="Arial Narrow" panose="020B0606020202030204" pitchFamily="34" charset="0"/>
              </a:rPr>
              <a:t>как от современного международного уровня, так </a:t>
            </a:r>
            <a:r>
              <a:rPr lang="ru-RU" b="1" dirty="0" smtClean="0">
                <a:solidFill>
                  <a:srgbClr val="760000"/>
                </a:solidFill>
                <a:latin typeface="Arial Narrow" panose="020B0606020202030204" pitchFamily="34" charset="0"/>
              </a:rPr>
              <a:t>и, главное,  </a:t>
            </a:r>
            <a:r>
              <a:rPr lang="ru-RU" b="1" dirty="0">
                <a:solidFill>
                  <a:srgbClr val="760000"/>
                </a:solidFill>
                <a:latin typeface="Arial Narrow" panose="020B0606020202030204" pitchFamily="34" charset="0"/>
              </a:rPr>
              <a:t>от наших </a:t>
            </a:r>
            <a:r>
              <a:rPr lang="ru-RU" b="1" dirty="0" smtClean="0">
                <a:solidFill>
                  <a:srgbClr val="760000"/>
                </a:solidFill>
                <a:latin typeface="Arial Narrow" panose="020B0606020202030204" pitchFamily="34" charset="0"/>
              </a:rPr>
              <a:t>собственных ожиданий</a:t>
            </a:r>
            <a:endParaRPr lang="ru-RU" b="1" dirty="0">
              <a:solidFill>
                <a:srgbClr val="76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legionofchiropractic.com/wp-content/uploads/sites/3/2015/09/bigstock-Key-To-Health-509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856984" cy="864096"/>
          </a:xfrm>
        </p:spPr>
        <p:txBody>
          <a:bodyPr/>
          <a:lstStyle/>
          <a:p>
            <a:r>
              <a:rPr lang="ru-RU" dirty="0" smtClean="0"/>
              <a:t>Как от «быстрых побед» перейти к цифровой медицине?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033262" y="2009022"/>
            <a:ext cx="7092280" cy="1780018"/>
            <a:chOff x="2033262" y="2009022"/>
            <a:chExt cx="7092280" cy="1780018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4877070" y="2420888"/>
              <a:ext cx="4248472" cy="1368152"/>
            </a:xfrm>
            <a:prstGeom prst="rect">
              <a:avLst/>
            </a:prstGeom>
          </p:spPr>
          <p:txBody>
            <a:bodyPr/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rgbClr val="C0000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r>
                <a:rPr lang="ru-RU" b="0" dirty="0" smtClean="0"/>
                <a:t>системное преобразование процессов</a:t>
              </a:r>
              <a:r>
                <a:rPr lang="ru-RU" b="0" dirty="0"/>
                <a:t>, компетенций и моделей </a:t>
              </a:r>
              <a:r>
                <a:rPr lang="ru-RU" b="0" dirty="0" smtClean="0"/>
                <a:t>отрасли на основе цифровых технологий</a:t>
              </a:r>
              <a:endParaRPr lang="ru-RU" dirty="0"/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2033262" y="2009022"/>
              <a:ext cx="7092280" cy="576064"/>
            </a:xfrm>
            <a:prstGeom prst="rect">
              <a:avLst/>
            </a:prstGeom>
          </p:spPr>
          <p:txBody>
            <a:bodyPr/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rgbClr val="C0000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Нужна цифровая трансформация здравоохранения –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4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Цифровая экономика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8750481"/>
              </p:ext>
            </p:extLst>
          </p:nvPr>
        </p:nvGraphicFramePr>
        <p:xfrm>
          <a:off x="179512" y="2564904"/>
          <a:ext cx="8640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712968" cy="1008112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экономическая </a:t>
            </a:r>
            <a:r>
              <a:rPr lang="ru-RU" sz="1800" dirty="0">
                <a:solidFill>
                  <a:srgbClr val="002060"/>
                </a:solidFill>
              </a:rPr>
              <a:t>деятельность, основанная на цифровых технологиях, предусматривающая внедрение информационных технологий во все отрасли и сферы деятельности, а также перенос бизнес-процессов в цифровое пространство</a:t>
            </a:r>
            <a:endParaRPr lang="ru-RU" sz="1800" b="0" dirty="0" smtClean="0">
              <a:solidFill>
                <a:srgbClr val="002060"/>
              </a:solidFill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55576" y="2780928"/>
            <a:ext cx="1080000" cy="108000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7740352" y="2924944"/>
            <a:ext cx="1080000" cy="1080000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2483768" y="2915227"/>
            <a:ext cx="1080000" cy="1080000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5940152" y="2805967"/>
            <a:ext cx="1080000" cy="1080000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Овал 23"/>
          <p:cNvSpPr/>
          <p:nvPr/>
        </p:nvSpPr>
        <p:spPr>
          <a:xfrm>
            <a:off x="4021211" y="2734195"/>
            <a:ext cx="1270869" cy="1270869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4071778" y="6557809"/>
            <a:ext cx="5072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источник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Аналитический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центр Правительства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2451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90" y="2852936"/>
            <a:ext cx="3515896" cy="40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Предпосылки цифрового здравоохранения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98" y="1556792"/>
            <a:ext cx="8723866" cy="936104"/>
          </a:xfrm>
        </p:spPr>
        <p:txBody>
          <a:bodyPr/>
          <a:lstStyle/>
          <a:p>
            <a:pPr marL="342900" indent="-34290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800" dirty="0"/>
              <a:t>н</a:t>
            </a:r>
            <a:r>
              <a:rPr lang="ru-RU" sz="1800" dirty="0" smtClean="0"/>
              <a:t>аучно-технический прогресс </a:t>
            </a:r>
            <a:r>
              <a:rPr lang="ru-RU" sz="1600" dirty="0" smtClean="0">
                <a:solidFill>
                  <a:srgbClr val="002060"/>
                </a:solidFill>
              </a:rPr>
              <a:t>– достижения </a:t>
            </a:r>
            <a:r>
              <a:rPr lang="ru-RU" sz="1600" dirty="0">
                <a:solidFill>
                  <a:srgbClr val="002060"/>
                </a:solidFill>
              </a:rPr>
              <a:t>в развитии науки и технологий в </a:t>
            </a:r>
            <a:r>
              <a:rPr lang="ru-RU" sz="1600" dirty="0" smtClean="0">
                <a:solidFill>
                  <a:srgbClr val="002060"/>
                </a:solidFill>
              </a:rPr>
              <a:t>медицине, молекулярной </a:t>
            </a:r>
            <a:r>
              <a:rPr lang="ru-RU" sz="1600" dirty="0">
                <a:solidFill>
                  <a:srgbClr val="002060"/>
                </a:solidFill>
              </a:rPr>
              <a:t>биологии, компьютерных </a:t>
            </a:r>
            <a:r>
              <a:rPr lang="ru-RU" sz="1600" dirty="0" smtClean="0">
                <a:solidFill>
                  <a:srgbClr val="002060"/>
                </a:solidFill>
              </a:rPr>
              <a:t>науках </a:t>
            </a:r>
            <a:r>
              <a:rPr lang="ru-RU" sz="1600" dirty="0">
                <a:solidFill>
                  <a:srgbClr val="002060"/>
                </a:solidFill>
              </a:rPr>
              <a:t>и </a:t>
            </a:r>
            <a:r>
              <a:rPr lang="ru-RU" sz="1600" dirty="0" smtClean="0">
                <a:solidFill>
                  <a:srgbClr val="002060"/>
                </a:solidFill>
              </a:rPr>
              <a:t>рост вычислительных мощностей дают новые эффективные методы и инструменты диагностики и лечения</a:t>
            </a:r>
          </a:p>
        </p:txBody>
      </p:sp>
      <p:sp>
        <p:nvSpPr>
          <p:cNvPr id="5" name="AutoShape 4" descr="http://ru.stockfresh.com/thumbs/threeart/1859595_%D0%B7%D0%BE%D0%BB%D0%BE%D1%82%D0%BE-%D0%BC%D0%B8%D1%80%D0%B0-%D0%90%D0%B7%D0%B8%D0%B8-%D1%81%D0%B2%D0%B5%D1%82-%D0%BC%D0%B5%D1%82%D0%B0%D0%BB%D0%BB-%D0%B7%D0%B5%D0%BC%D0%BB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ru.stockfresh.com/thumbs/threeart/1859595_%D0%B7%D0%BE%D0%BB%D0%BE%D1%82%D0%BE-%D0%BC%D0%B8%D1%80%D0%B0-%D0%90%D0%B7%D0%B8%D0%B8-%D1%81%D0%B2%D0%B5%D1%82-%D0%BC%D0%B5%D1%82%D0%B0%D0%BB%D0%BB-%D0%B7%D0%B5%D0%BC%D0%BB%D0%B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ru.stockfresh.com/thumbs/threeart/1859595_%D0%B7%D0%BE%D0%BB%D0%BE%D1%82%D0%BE-%D0%BC%D0%B8%D1%80%D0%B0-%D0%90%D0%B7%D0%B8%D0%B8-%D1%81%D0%B2%D0%B5%D1%82-%D0%BC%D0%B5%D1%82%D0%B0%D0%BB%D0%BB-%D0%B7%D0%B5%D0%BC%D0%BB%D0%B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ru.stockfresh.com/thumbs/threeart/1859595_%D0%B7%D0%BE%D0%BB%D0%BE%D1%82%D0%BE-%D0%BC%D0%B8%D1%80%D0%B0-%D0%90%D0%B7%D0%B8%D0%B8-%D1%81%D0%B2%D0%B5%D1%82-%D0%BC%D0%B5%D1%82%D0%B0%D0%BB%D0%BB-%D0%B7%D0%B5%D0%BC%D0%BB%D0%B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ru.stockfresh.com/thumbs/threeart/1859595_%D0%B7%D0%BE%D0%BB%D0%BE%D1%82%D0%BE-%D0%BC%D0%B8%D1%80%D0%B0-%D0%90%D0%B7%D0%B8%D0%B8-%D1%81%D0%B2%D0%B5%D1%82-%D0%BC%D0%B5%D1%82%D0%B0%D0%BB%D0%BB-%D0%B7%D0%B5%D0%BC%D0%BB%D0%B5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5496" y="2348880"/>
            <a:ext cx="7920880" cy="13681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800" dirty="0" smtClean="0"/>
              <a:t>глобальная информатизация и мобильность </a:t>
            </a:r>
            <a:r>
              <a:rPr lang="ru-RU" sz="1600" dirty="0" smtClean="0">
                <a:solidFill>
                  <a:srgbClr val="002060"/>
                </a:solidFill>
              </a:rPr>
              <a:t>– люди более не ограничены географическими преградами в общении, активно используя интернет, мобильные устройства, социальные сети и приложения для связи в удобное время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5496" y="3140968"/>
            <a:ext cx="5607194" cy="28083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800" dirty="0" err="1" smtClean="0"/>
              <a:t>пациентоцентричность</a:t>
            </a:r>
            <a:r>
              <a:rPr lang="ru-RU" sz="1800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– современный человек  ведет здоровый образ жизни, а как пациент принимает решения о добровольном мониторинге здоровья, активно участвует в сборе данных, ознакомлении с информационными ресурсами, выбирает лечащего врача и стратегии лечения</a:t>
            </a:r>
          </a:p>
          <a:p>
            <a:pPr marL="342900" indent="-34290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800" dirty="0" err="1" smtClean="0"/>
              <a:t>датацентричность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- обилие данных о состоянии здоровья граждан, на основе которых создаются аналитические инструменты для принятия решений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6512" y="6146720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2060"/>
                </a:solidFill>
              </a:rPr>
              <a:t>Для России это </a:t>
            </a:r>
            <a:r>
              <a:rPr lang="ru-RU" sz="1400" dirty="0" smtClean="0">
                <a:solidFill>
                  <a:srgbClr val="002060"/>
                </a:solidFill>
              </a:rPr>
              <a:t>дополнительно громадные расстояния, высокообразованное население, 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большое количество </a:t>
            </a:r>
            <a:r>
              <a:rPr lang="ru-RU" sz="1400" dirty="0">
                <a:solidFill>
                  <a:srgbClr val="002060"/>
                </a:solidFill>
              </a:rPr>
              <a:t>малых населенных пунктов, где первичная медико-санитарная помощь оказывается фельдшерско-акушерскими пунктами или с привлечением </a:t>
            </a:r>
            <a:r>
              <a:rPr lang="ru-RU" sz="1400" dirty="0" smtClean="0">
                <a:solidFill>
                  <a:srgbClr val="002060"/>
                </a:solidFill>
              </a:rPr>
              <a:t>домохозяйств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788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Цифровое здравоохранение и цифровая медицина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536" y="1628800"/>
            <a:ext cx="803168" cy="288032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олилиния 7"/>
          <p:cNvSpPr/>
          <p:nvPr/>
        </p:nvSpPr>
        <p:spPr>
          <a:xfrm>
            <a:off x="1403648" y="1556792"/>
            <a:ext cx="7289217" cy="1728192"/>
          </a:xfrm>
          <a:custGeom>
            <a:avLst/>
            <a:gdLst>
              <a:gd name="connsiteX0" fmla="*/ 0 w 7145202"/>
              <a:gd name="connsiteY0" fmla="*/ 0 h 1035454"/>
              <a:gd name="connsiteX1" fmla="*/ 7145202 w 7145202"/>
              <a:gd name="connsiteY1" fmla="*/ 0 h 1035454"/>
              <a:gd name="connsiteX2" fmla="*/ 7145202 w 7145202"/>
              <a:gd name="connsiteY2" fmla="*/ 1035454 h 1035454"/>
              <a:gd name="connsiteX3" fmla="*/ 0 w 7145202"/>
              <a:gd name="connsiteY3" fmla="*/ 1035454 h 1035454"/>
              <a:gd name="connsiteX4" fmla="*/ 0 w 7145202"/>
              <a:gd name="connsiteY4" fmla="*/ 0 h 10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5202" h="1035454">
                <a:moveTo>
                  <a:pt x="0" y="0"/>
                </a:moveTo>
                <a:lnTo>
                  <a:pt x="7145202" y="0"/>
                </a:lnTo>
                <a:lnTo>
                  <a:pt x="7145202" y="1035454"/>
                </a:lnTo>
                <a:lnTo>
                  <a:pt x="0" y="10354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здравоохранение</a:t>
            </a:r>
            <a:r>
              <a:rPr lang="ru-RU" sz="18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подотрасль</a:t>
            </a:r>
            <a:r>
              <a:rPr lang="ru-RU" sz="16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здравоохранения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(как часть государственной отрасли),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 совокупности 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организационных, юридических, экономических, медицинских, научных и технических мер, на базе медицинских организаций всех уровней и форм собственности, </a:t>
            </a:r>
            <a:r>
              <a:rPr lang="ru-RU" sz="16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обеспечивает сохранение и укрепление здоровья 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в том числе предоставление медицинской помощи.</a:t>
            </a:r>
          </a:p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здравоохранение </a:t>
            </a:r>
          </a:p>
        </p:txBody>
      </p:sp>
      <p:sp>
        <p:nvSpPr>
          <p:cNvPr id="9" name="Стрелка вверх 8"/>
          <p:cNvSpPr/>
          <p:nvPr/>
        </p:nvSpPr>
        <p:spPr>
          <a:xfrm>
            <a:off x="8020337" y="4005064"/>
            <a:ext cx="800135" cy="2520280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олилиния 9"/>
          <p:cNvSpPr/>
          <p:nvPr/>
        </p:nvSpPr>
        <p:spPr>
          <a:xfrm>
            <a:off x="64314" y="4574221"/>
            <a:ext cx="7460010" cy="2132891"/>
          </a:xfrm>
          <a:custGeom>
            <a:avLst/>
            <a:gdLst>
              <a:gd name="connsiteX0" fmla="*/ 0 w 7460010"/>
              <a:gd name="connsiteY0" fmla="*/ 0 h 2132891"/>
              <a:gd name="connsiteX1" fmla="*/ 7460010 w 7460010"/>
              <a:gd name="connsiteY1" fmla="*/ 0 h 2132891"/>
              <a:gd name="connsiteX2" fmla="*/ 7460010 w 7460010"/>
              <a:gd name="connsiteY2" fmla="*/ 2132891 h 2132891"/>
              <a:gd name="connsiteX3" fmla="*/ 0 w 7460010"/>
              <a:gd name="connsiteY3" fmla="*/ 2132891 h 2132891"/>
              <a:gd name="connsiteX4" fmla="*/ 0 w 7460010"/>
              <a:gd name="connsiteY4" fmla="*/ 0 h 213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0010" h="2132891">
                <a:moveTo>
                  <a:pt x="0" y="0"/>
                </a:moveTo>
                <a:lnTo>
                  <a:pt x="7460010" y="0"/>
                </a:lnTo>
                <a:lnTo>
                  <a:pt x="7460010" y="2132891"/>
                </a:lnTo>
                <a:lnTo>
                  <a:pt x="0" y="21328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медицина 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16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научных </a:t>
            </a:r>
            <a:r>
              <a:rPr lang="ru-RU" sz="16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практической </a:t>
            </a:r>
            <a:r>
              <a:rPr lang="ru-RU" sz="16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600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диагностике, лечению и профилактике заболеваний, сохранению и укреплению здоровья и трудоспособности людей, продлению жизни, а также облегчению страданий от физических и психических недугов на основе цифровой платформы здравоохранения, накапливающей, поддерживающей и развивающей систему научных знаний в сфере медицины и доступ к медицинским сервисам на основе информационно-коммуникационных технологий. </a:t>
            </a:r>
          </a:p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результатом цифровой трансформации медицины</a:t>
            </a:r>
            <a:endPara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266981"/>
            <a:ext cx="7317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760000"/>
              </a:buClr>
              <a:buSzPct val="120000"/>
              <a:buFont typeface="Wingdings" panose="05000000000000000000" pitchFamily="2" charset="2"/>
              <a:buChar char="C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 по развитию цифровой медицины, </a:t>
            </a:r>
          </a:p>
          <a:p>
            <a:pPr marL="285750" lvl="0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G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цифровую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трансформацию медицины, </a:t>
            </a:r>
          </a:p>
          <a:p>
            <a:pPr marL="285750" lvl="0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F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экосистемы цифровой медицины</a:t>
            </a:r>
          </a:p>
          <a:p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 rot="21315371">
            <a:off x="244405" y="4211875"/>
            <a:ext cx="8712382" cy="108438"/>
          </a:xfrm>
          <a:prstGeom prst="rect">
            <a:avLst/>
          </a:prstGeom>
          <a:solidFill>
            <a:srgbClr val="FA800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Заседание </a:t>
            </a:r>
            <a:r>
              <a:rPr lang="ru-RU" dirty="0" smtClean="0"/>
              <a:t>Совета по</a:t>
            </a:r>
            <a:r>
              <a:rPr lang="ru-RU" dirty="0"/>
              <a:t> стратегическому развитию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</a:t>
            </a:r>
            <a:r>
              <a:rPr lang="ru-RU" dirty="0"/>
              <a:t> приоритетным </a:t>
            </a:r>
            <a:r>
              <a:rPr lang="ru-RU" dirty="0" smtClean="0"/>
              <a:t>проектам 21 марта 2017 года 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53192"/>
            <a:ext cx="5040560" cy="1196088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…предстоит </a:t>
            </a:r>
            <a:r>
              <a:rPr lang="ru-RU" sz="1800" dirty="0">
                <a:solidFill>
                  <a:srgbClr val="002060"/>
                </a:solidFill>
              </a:rPr>
              <a:t>создать </a:t>
            </a:r>
            <a:r>
              <a:rPr lang="ru-RU" sz="1800" b="1" dirty="0"/>
              <a:t>действительно современную систему здравоохранения, которая соответствует самым высоким мировым стандартам</a:t>
            </a:r>
          </a:p>
        </p:txBody>
      </p:sp>
      <p:pic>
        <p:nvPicPr>
          <p:cNvPr id="8194" name="Picture 2" descr="На заседании Совета по стратегическому развитию и приоритетным проектам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32" y="4509120"/>
            <a:ext cx="3355927" cy="20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9132" y="6538555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://www.kremlin.ru/events/president/news/54079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1844824"/>
            <a:ext cx="8640960" cy="14401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</a:rPr>
              <a:t> … главный критерий успеха всех проектов в сфере здравоохранения – значимые, ощутимые результаты, которых ждут люди: это точная и быстрая диагностика и действенное лечение, доброжелательное, человеческое отношение к пациенту, доступность, качество и эффективность лекарственных препаратов</a:t>
            </a:r>
          </a:p>
          <a:p>
            <a:endParaRPr lang="ru-RU" sz="1800" dirty="0" smtClean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3011439"/>
            <a:ext cx="8640960" cy="18577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02060"/>
                </a:solidFill>
              </a:rPr>
              <a:t> …следует не просто обеспечить поликлиники и больницы интернетом, а добиваться того, чтобы граждане попадали на приём и проходили обследование без нервов и очередей… а врачи избавились бы при этом от ненужной бумажной работы и больше времени могли бы уделять пациенту, непрерывно улучшать свою квалификацию, в режиме онлайн обращаться за советом к коллегам из региональных и федеральных центров</a:t>
            </a:r>
          </a:p>
          <a:p>
            <a:endParaRPr lang="ru-RU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37" y="1427178"/>
            <a:ext cx="2803419" cy="285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Миссия  цифрового здравоохранения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2088232" cy="648072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Медицина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79728" y="1974354"/>
            <a:ext cx="4036488" cy="19587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760000"/>
              </a:buClr>
              <a:buSzPct val="120000"/>
              <a:buFont typeface="Wingdings" panose="05000000000000000000" pitchFamily="2" charset="2"/>
              <a:buChar char="C"/>
            </a:pPr>
            <a:r>
              <a:rPr lang="ru-RU" sz="3200" b="1" dirty="0" smtClean="0">
                <a:solidFill>
                  <a:srgbClr val="002060"/>
                </a:solidFill>
              </a:rPr>
              <a:t>где нужно, </a:t>
            </a:r>
          </a:p>
          <a:p>
            <a:pPr marL="457200" indent="-457200">
              <a:buClr>
                <a:srgbClr val="760000"/>
              </a:buClr>
              <a:buSzPct val="120000"/>
              <a:buFont typeface="Wingdings" panose="05000000000000000000" pitchFamily="2" charset="2"/>
              <a:buChar char="C"/>
            </a:pPr>
            <a:r>
              <a:rPr lang="ru-RU" sz="3200" b="1" dirty="0" smtClean="0">
                <a:solidFill>
                  <a:srgbClr val="002060"/>
                </a:solidFill>
              </a:rPr>
              <a:t>когда нужно,</a:t>
            </a:r>
          </a:p>
          <a:p>
            <a:pPr marL="457200" indent="-457200">
              <a:buClr>
                <a:srgbClr val="760000"/>
              </a:buClr>
              <a:buSzPct val="120000"/>
              <a:buFont typeface="Wingdings" panose="05000000000000000000" pitchFamily="2" charset="2"/>
              <a:buChar char="C"/>
            </a:pPr>
            <a:r>
              <a:rPr lang="ru-RU" sz="3200" b="1" dirty="0" smtClean="0">
                <a:solidFill>
                  <a:srgbClr val="002060"/>
                </a:solidFill>
              </a:rPr>
              <a:t>как нужно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4113075"/>
            <a:ext cx="8856984" cy="25562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Цель цифровой трансформации здравоохранения </a:t>
            </a:r>
            <a:r>
              <a:rPr lang="ru-RU" dirty="0" smtClean="0">
                <a:solidFill>
                  <a:srgbClr val="002060"/>
                </a:solidFill>
              </a:rPr>
              <a:t>– повышение качества, эффективности, доступности и удобства оказания медицинских </a:t>
            </a:r>
            <a:r>
              <a:rPr lang="ru-RU" dirty="0">
                <a:solidFill>
                  <a:srgbClr val="002060"/>
                </a:solidFill>
              </a:rPr>
              <a:t>услуг за счет использования цифровых медицинских сервисов врачами, пациентами, управленцами </a:t>
            </a:r>
            <a:r>
              <a:rPr lang="ru-RU" dirty="0" smtClean="0">
                <a:solidFill>
                  <a:srgbClr val="002060"/>
                </a:solidFill>
              </a:rPr>
              <a:t>здравоохранения, </a:t>
            </a:r>
            <a:r>
              <a:rPr lang="ru-RU" dirty="0" smtClean="0">
                <a:solidFill>
                  <a:srgbClr val="002060"/>
                </a:solidFill>
              </a:rPr>
              <a:t>а по </a:t>
            </a:r>
            <a:r>
              <a:rPr lang="ru-RU" dirty="0">
                <a:solidFill>
                  <a:srgbClr val="002060"/>
                </a:solidFill>
              </a:rPr>
              <a:t>сути оказанию гражданам своевременной, необходимой и достаточной цифровой медицинской </a:t>
            </a:r>
            <a:r>
              <a:rPr lang="ru-RU" dirty="0" smtClean="0">
                <a:solidFill>
                  <a:srgbClr val="002060"/>
                </a:solidFill>
              </a:rPr>
              <a:t>помощи, </a:t>
            </a:r>
            <a:r>
              <a:rPr lang="ru-RU" dirty="0">
                <a:solidFill>
                  <a:srgbClr val="002060"/>
                </a:solidFill>
              </a:rPr>
              <a:t>способствующие </a:t>
            </a:r>
            <a:r>
              <a:rPr lang="ru-RU" dirty="0" smtClean="0">
                <a:solidFill>
                  <a:srgbClr val="002060"/>
                </a:solidFill>
              </a:rPr>
              <a:t>внесению весомого вклада в решение основных отраслевых задач (увеличению средней </a:t>
            </a:r>
            <a:r>
              <a:rPr lang="ru-RU" dirty="0">
                <a:solidFill>
                  <a:srgbClr val="002060"/>
                </a:solidFill>
              </a:rPr>
              <a:t>продолжительности жизни населения Российской Федерации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активного трудоспособного </a:t>
            </a:r>
            <a:r>
              <a:rPr lang="ru-RU" dirty="0" smtClean="0">
                <a:solidFill>
                  <a:srgbClr val="002060"/>
                </a:solidFill>
              </a:rPr>
              <a:t>возраста)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3563888" cy="211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Глоссарий (1)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496944" cy="2448272"/>
          </a:xfrm>
        </p:spPr>
        <p:txBody>
          <a:bodyPr/>
          <a:lstStyle/>
          <a:p>
            <a:r>
              <a:rPr lang="ru-RU" sz="1800" b="1" dirty="0" smtClean="0"/>
              <a:t>Цифровая </a:t>
            </a:r>
            <a:r>
              <a:rPr lang="ru-RU" sz="1800" b="1" dirty="0"/>
              <a:t>медицинская помощь </a:t>
            </a:r>
            <a:r>
              <a:rPr lang="ru-RU" sz="1600" b="1" dirty="0">
                <a:solidFill>
                  <a:srgbClr val="002060"/>
                </a:solidFill>
              </a:rPr>
              <a:t>‒ </a:t>
            </a:r>
            <a:r>
              <a:rPr lang="ru-RU" sz="1600" dirty="0">
                <a:solidFill>
                  <a:srgbClr val="002060"/>
                </a:solidFill>
              </a:rPr>
              <a:t>вид медицинской помощи, которая оказывается с применением цифровых медицинских сервисов, в том числе на расстоянии с использованием ИКТ и дистанционного обмена клиническими данными между пациентом и медицинским специалистом, с использованием мобильных устройств и связанных с ними носимых персонализированных медицинских приборов, с применением аналитических систем принятия решений, основанных </a:t>
            </a:r>
            <a:r>
              <a:rPr lang="ru-RU" sz="1600" dirty="0" smtClean="0">
                <a:solidFill>
                  <a:srgbClr val="002060"/>
                </a:solidFill>
              </a:rPr>
              <a:t>в том числе на </a:t>
            </a:r>
            <a:r>
              <a:rPr lang="ru-RU" sz="1600" dirty="0">
                <a:solidFill>
                  <a:srgbClr val="002060"/>
                </a:solidFill>
              </a:rPr>
              <a:t>обработке больших </a:t>
            </a:r>
            <a:r>
              <a:rPr lang="ru-RU" sz="1600" dirty="0" smtClean="0">
                <a:solidFill>
                  <a:srgbClr val="002060"/>
                </a:solidFill>
              </a:rPr>
              <a:t>данных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Опирается </a:t>
            </a:r>
            <a:r>
              <a:rPr lang="ru-RU" sz="1600" dirty="0">
                <a:solidFill>
                  <a:srgbClr val="002060"/>
                </a:solidFill>
              </a:rPr>
              <a:t>на существующие и разрабатываемые информационные системы в здравоохранении, в том числе на хранение информации о здоровье и обмен цифровыми медицинскими записями о пациентах (интегрированных электронных медицинских </a:t>
            </a:r>
            <a:r>
              <a:rPr lang="ru-RU" sz="1600" dirty="0" smtClean="0">
                <a:solidFill>
                  <a:srgbClr val="002060"/>
                </a:solidFill>
              </a:rPr>
              <a:t>карт)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3861048"/>
            <a:ext cx="8496944" cy="19442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Цифровые медицинские сервисы </a:t>
            </a:r>
            <a:r>
              <a:rPr lang="ru-RU" sz="1600" b="1" dirty="0" smtClean="0">
                <a:solidFill>
                  <a:srgbClr val="002060"/>
                </a:solidFill>
              </a:rPr>
              <a:t>‒ </a:t>
            </a:r>
            <a:r>
              <a:rPr lang="ru-RU" sz="1600" dirty="0" smtClean="0">
                <a:solidFill>
                  <a:srgbClr val="002060"/>
                </a:solidFill>
              </a:rPr>
              <a:t>услуги по поддержке медицинской деятельности и научных исследований в медицине, ориентированные на потребителя (пациент, врач, учёный, сторонник здорового образа жизни).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4653136"/>
            <a:ext cx="5472608" cy="19442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2060"/>
                </a:solidFill>
              </a:rPr>
              <a:t>Предоставляются по месту требования на принципах доступности, своевременности, качества и удобства, с использованием любых цифровых устройств и каналов связи, а также данных, накопленных в информационных ресурсах государственной и муниципальных систем здравоохранения и частных информационных ресурсах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000dosk.com/s/23-01-6002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3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Глоссарий (2)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280920" cy="4104456"/>
          </a:xfrm>
        </p:spPr>
        <p:txBody>
          <a:bodyPr/>
          <a:lstStyle/>
          <a:p>
            <a:r>
              <a:rPr lang="ru-RU" sz="1800" b="1" dirty="0"/>
              <a:t>Цифровая платформа здравоохранения </a:t>
            </a:r>
            <a:r>
              <a:rPr lang="ru-RU" sz="1600" dirty="0">
                <a:solidFill>
                  <a:srgbClr val="002060"/>
                </a:solidFill>
              </a:rPr>
              <a:t>– совокупность подходов к цифровой трансформации, принципов цифровой медицины, методов унификации и стандартизации, а также требований </a:t>
            </a:r>
            <a:r>
              <a:rPr lang="ru-RU" sz="1600" dirty="0" err="1">
                <a:solidFill>
                  <a:srgbClr val="002060"/>
                </a:solidFill>
              </a:rPr>
              <a:t>интероперабельности</a:t>
            </a:r>
            <a:r>
              <a:rPr lang="ru-RU" sz="1600" dirty="0">
                <a:solidFill>
                  <a:srgbClr val="002060"/>
                </a:solidFill>
              </a:rPr>
              <a:t> и безопасности</a:t>
            </a:r>
          </a:p>
          <a:p>
            <a:r>
              <a:rPr lang="ru-RU" sz="1800" b="1" dirty="0" smtClean="0"/>
              <a:t>Экосистема </a:t>
            </a:r>
            <a:r>
              <a:rPr lang="ru-RU" sz="1800" b="1" dirty="0"/>
              <a:t>цифровой медицины </a:t>
            </a:r>
            <a:r>
              <a:rPr lang="ru-RU" sz="1600" b="1" dirty="0">
                <a:solidFill>
                  <a:srgbClr val="002060"/>
                </a:solidFill>
              </a:rPr>
              <a:t>– </a:t>
            </a:r>
            <a:r>
              <a:rPr lang="ru-RU" sz="1600" dirty="0">
                <a:solidFill>
                  <a:srgbClr val="002060"/>
                </a:solidFill>
              </a:rPr>
              <a:t>социотехническая система, обеспечивающая условия для предоставления, инновационного развития и распространения цифровых медицинских сервисов, приложений и </a:t>
            </a:r>
            <a:r>
              <a:rPr lang="ru-RU" sz="1600" dirty="0" smtClean="0">
                <a:solidFill>
                  <a:srgbClr val="002060"/>
                </a:solidFill>
              </a:rPr>
              <a:t>устройств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800" b="1" dirty="0" smtClean="0"/>
              <a:t>Кластер </a:t>
            </a:r>
            <a:r>
              <a:rPr lang="ru-RU" sz="1800" b="1" dirty="0"/>
              <a:t>цифровой медицины </a:t>
            </a:r>
            <a:r>
              <a:rPr lang="ru-RU" sz="1600" dirty="0" smtClean="0">
                <a:solidFill>
                  <a:srgbClr val="002060"/>
                </a:solidFill>
              </a:rPr>
              <a:t>– формат взаимодействия </a:t>
            </a:r>
            <a:r>
              <a:rPr lang="ru-RU" sz="1600" dirty="0">
                <a:solidFill>
                  <a:srgbClr val="002060"/>
                </a:solidFill>
              </a:rPr>
              <a:t>производителей цифровых медицинских сервисов, программ </a:t>
            </a:r>
            <a:r>
              <a:rPr lang="ru-RU" sz="1600" dirty="0" smtClean="0">
                <a:solidFill>
                  <a:srgbClr val="002060"/>
                </a:solidFill>
              </a:rPr>
              <a:t>и устройств </a:t>
            </a:r>
            <a:r>
              <a:rPr lang="ru-RU" sz="1600" dirty="0">
                <a:solidFill>
                  <a:srgbClr val="002060"/>
                </a:solidFill>
              </a:rPr>
              <a:t>с практикующими медицинскими специалистами и </a:t>
            </a:r>
            <a:r>
              <a:rPr lang="ru-RU" sz="1600" dirty="0" smtClean="0">
                <a:solidFill>
                  <a:srgbClr val="002060"/>
                </a:solidFill>
              </a:rPr>
              <a:t>пациентами, обеспечивающий </a:t>
            </a:r>
            <a:r>
              <a:rPr lang="ru-RU" sz="1600" dirty="0">
                <a:solidFill>
                  <a:srgbClr val="002060"/>
                </a:solidFill>
              </a:rPr>
              <a:t>условия для предоставления, дальнейшего инновационного </a:t>
            </a:r>
            <a:r>
              <a:rPr lang="ru-RU" sz="1600" dirty="0" smtClean="0">
                <a:solidFill>
                  <a:srgbClr val="002060"/>
                </a:solidFill>
              </a:rPr>
              <a:t>развития и </a:t>
            </a:r>
            <a:r>
              <a:rPr lang="ru-RU" sz="1600" dirty="0">
                <a:solidFill>
                  <a:srgbClr val="002060"/>
                </a:solidFill>
              </a:rPr>
              <a:t>распространения </a:t>
            </a:r>
            <a:r>
              <a:rPr lang="ru-RU" sz="1600" dirty="0" smtClean="0">
                <a:solidFill>
                  <a:srgbClr val="002060"/>
                </a:solidFill>
              </a:rPr>
              <a:t>отдельного направления цифровой медицины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528" y="4149080"/>
            <a:ext cx="5976664" cy="19442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Инфраструктура функционирования цифровых медицинских сервисов </a:t>
            </a:r>
            <a:r>
              <a:rPr lang="ru-RU" sz="1600" b="1" dirty="0" smtClean="0">
                <a:solidFill>
                  <a:srgbClr val="002060"/>
                </a:solidFill>
              </a:rPr>
              <a:t>‒ </a:t>
            </a:r>
            <a:r>
              <a:rPr lang="ru-RU" sz="1600" dirty="0" smtClean="0">
                <a:solidFill>
                  <a:srgbClr val="002060"/>
                </a:solidFill>
              </a:rPr>
              <a:t>техническая составляющая экосистемы цифровой медицины, обеспечивающая доступ к информации о здоровье и цифровым медицинским записям (как персонифицированным, так и обезличенным), а также другим информационным ресурсам, необходимым для оказания цифровой медицинской помощи, с учетом требований </a:t>
            </a:r>
            <a:r>
              <a:rPr lang="ru-RU" sz="1600" dirty="0" err="1" smtClean="0">
                <a:solidFill>
                  <a:srgbClr val="002060"/>
                </a:solidFill>
              </a:rPr>
              <a:t>интероперабельности</a:t>
            </a:r>
            <a:r>
              <a:rPr lang="ru-RU" sz="1600" dirty="0" smtClean="0">
                <a:solidFill>
                  <a:srgbClr val="002060"/>
                </a:solidFill>
              </a:rPr>
              <a:t> 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7232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856984" cy="576064"/>
          </a:xfrm>
        </p:spPr>
        <p:txBody>
          <a:bodyPr/>
          <a:lstStyle/>
          <a:p>
            <a:r>
              <a:rPr lang="ru-RU" dirty="0" smtClean="0"/>
              <a:t>Предлагаемая структура подпрограммы </a:t>
            </a:r>
            <a:br>
              <a:rPr lang="ru-RU" dirty="0" smtClean="0"/>
            </a:br>
            <a:r>
              <a:rPr lang="ru-RU" dirty="0" smtClean="0"/>
              <a:t>«Цифровая трансформация здравоохранения»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95536" y="2279666"/>
            <a:ext cx="8561655" cy="2975129"/>
            <a:chOff x="395536" y="1629014"/>
            <a:chExt cx="8561655" cy="2157927"/>
          </a:xfrm>
        </p:grpSpPr>
        <p:sp>
          <p:nvSpPr>
            <p:cNvPr id="24" name="Полилиния 23"/>
            <p:cNvSpPr/>
            <p:nvPr/>
          </p:nvSpPr>
          <p:spPr>
            <a:xfrm rot="21600000">
              <a:off x="755585" y="1629014"/>
              <a:ext cx="8201606" cy="504002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1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ru-RU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Регуляторика</a:t>
              </a:r>
              <a:endParaRPr lang="ru-RU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95536" y="1642404"/>
              <a:ext cx="648000" cy="470009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755585" y="2180322"/>
              <a:ext cx="8201606" cy="504002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406283"/>
                <a:satOff val="-2110"/>
                <a:lumOff val="-3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1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Исследования и разработки</a:t>
              </a:r>
              <a:endParaRPr lang="ru-RU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5536" y="2191576"/>
              <a:ext cx="648000" cy="470009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1344024"/>
                <a:satOff val="-1763"/>
                <a:lumOff val="-174"/>
                <a:alphaOff val="0"/>
              </a:schemeClr>
            </a:fillRef>
            <a:effectRef idx="0">
              <a:schemeClr val="accent3">
                <a:tint val="50000"/>
                <a:hueOff val="1344024"/>
                <a:satOff val="-1763"/>
                <a:lumOff val="-17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/>
            <p:cNvSpPr/>
            <p:nvPr/>
          </p:nvSpPr>
          <p:spPr>
            <a:xfrm rot="21600000">
              <a:off x="755585" y="2731631"/>
              <a:ext cx="8201606" cy="504002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1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Кадры и человеческий капитал</a:t>
              </a:r>
              <a:endParaRPr lang="ru-RU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95536" y="2740468"/>
              <a:ext cx="648000" cy="470009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2688049"/>
                <a:satOff val="-3527"/>
                <a:lumOff val="-347"/>
                <a:alphaOff val="0"/>
              </a:schemeClr>
            </a:fillRef>
            <a:effectRef idx="0">
              <a:schemeClr val="accent3">
                <a:tint val="50000"/>
                <a:hueOff val="2688049"/>
                <a:satOff val="-3527"/>
                <a:lumOff val="-34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 rot="21600000">
              <a:off x="755585" y="3282939"/>
              <a:ext cx="8201606" cy="504002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4218849"/>
                <a:satOff val="-6330"/>
                <a:lumOff val="-10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1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Инфраструктура</a:t>
              </a:r>
              <a:endParaRPr lang="ru-RU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95536" y="3289063"/>
              <a:ext cx="648000" cy="470009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4032073"/>
                <a:satOff val="-5290"/>
                <a:lumOff val="-521"/>
                <a:alphaOff val="0"/>
              </a:schemeClr>
            </a:fillRef>
            <a:effectRef idx="0">
              <a:schemeClr val="accent3">
                <a:tint val="50000"/>
                <a:hueOff val="4032073"/>
                <a:satOff val="-5290"/>
                <a:lumOff val="-52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3" name="TextBox 42"/>
          <p:cNvSpPr txBox="1"/>
          <p:nvPr/>
        </p:nvSpPr>
        <p:spPr>
          <a:xfrm>
            <a:off x="568692" y="2427044"/>
            <a:ext cx="30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8692" y="3187131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8692" y="395282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692" y="4692317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856984" cy="576064"/>
          </a:xfrm>
        </p:spPr>
        <p:txBody>
          <a:bodyPr/>
          <a:lstStyle/>
          <a:p>
            <a:r>
              <a:rPr lang="ru-RU" dirty="0" smtClean="0"/>
              <a:t>Основные задачи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772816"/>
            <a:ext cx="8561655" cy="694866"/>
            <a:chOff x="395536" y="2279665"/>
            <a:chExt cx="8561655" cy="69486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95536" y="2279665"/>
              <a:ext cx="8561655" cy="694866"/>
              <a:chOff x="395536" y="1629014"/>
              <a:chExt cx="8561655" cy="504002"/>
            </a:xfrm>
          </p:grpSpPr>
          <p:sp>
            <p:nvSpPr>
              <p:cNvPr id="24" name="Полилиния 23"/>
              <p:cNvSpPr/>
              <p:nvPr/>
            </p:nvSpPr>
            <p:spPr>
              <a:xfrm rot="21600000">
                <a:off x="755585" y="1629014"/>
                <a:ext cx="8201606" cy="504002"/>
              </a:xfrm>
              <a:custGeom>
                <a:avLst/>
                <a:gdLst>
                  <a:gd name="connsiteX0" fmla="*/ 0 w 8201606"/>
                  <a:gd name="connsiteY0" fmla="*/ 0 h 504000"/>
                  <a:gd name="connsiteX1" fmla="*/ 7949606 w 8201606"/>
                  <a:gd name="connsiteY1" fmla="*/ 0 h 504000"/>
                  <a:gd name="connsiteX2" fmla="*/ 8201606 w 8201606"/>
                  <a:gd name="connsiteY2" fmla="*/ 252000 h 504000"/>
                  <a:gd name="connsiteX3" fmla="*/ 7949606 w 8201606"/>
                  <a:gd name="connsiteY3" fmla="*/ 504000 h 504000"/>
                  <a:gd name="connsiteX4" fmla="*/ 0 w 8201606"/>
                  <a:gd name="connsiteY4" fmla="*/ 504000 h 504000"/>
                  <a:gd name="connsiteX5" fmla="*/ 0 w 8201606"/>
                  <a:gd name="connsiteY5" fmla="*/ 0 h 5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1606" h="504000">
                    <a:moveTo>
                      <a:pt x="8201606" y="503999"/>
                    </a:moveTo>
                    <a:lnTo>
                      <a:pt x="252000" y="503999"/>
                    </a:lnTo>
                    <a:lnTo>
                      <a:pt x="0" y="252000"/>
                    </a:lnTo>
                    <a:lnTo>
                      <a:pt x="252000" y="1"/>
                    </a:lnTo>
                    <a:lnTo>
                      <a:pt x="8201606" y="1"/>
                    </a:lnTo>
                    <a:lnTo>
                      <a:pt x="8201606" y="503999"/>
                    </a:lnTo>
                    <a:close/>
                  </a:path>
                </a:pathLst>
              </a:custGeom>
              <a:solidFill>
                <a:srgbClr val="0070C0">
                  <a:alpha val="25000"/>
                </a:srgbClr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886" tIns="53341" rIns="99568" bIns="53341" numCol="1" spcCol="1270" anchor="ctr" anchorCtr="0">
                <a:noAutofit/>
              </a:bodyPr>
              <a:lstStyle/>
              <a:p>
                <a:pPr lvl="0" algn="l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b="1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Регуляторика</a:t>
                </a:r>
                <a:endParaRPr lang="ru-RU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395536" y="1642404"/>
                <a:ext cx="648000" cy="470009"/>
              </a:xfrm>
              <a:prstGeom prst="ellipse">
                <a:avLst/>
              </a:prstGeom>
              <a:ln w="6350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43" name="TextBox 42"/>
            <p:cNvSpPr txBox="1"/>
            <p:nvPr/>
          </p:nvSpPr>
          <p:spPr>
            <a:xfrm>
              <a:off x="568692" y="2427044"/>
              <a:ext cx="301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1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5537" y="278383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систему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регулирования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необходимые изменения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цифровой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мер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медицины;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необходимые изменения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в части использования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новейшей цифровой медицинской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гражданам Российской Федерации преемственность и качество оказания медицинской помощи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юридически значимой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ИЭМК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856984" cy="576064"/>
          </a:xfrm>
        </p:spPr>
        <p:txBody>
          <a:bodyPr/>
          <a:lstStyle/>
          <a:p>
            <a:r>
              <a:rPr lang="ru-RU" dirty="0"/>
              <a:t>Основные задачи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798029"/>
            <a:ext cx="8561655" cy="694867"/>
            <a:chOff x="395536" y="3022168"/>
            <a:chExt cx="8561655" cy="69486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95536" y="3022168"/>
              <a:ext cx="8561655" cy="694867"/>
              <a:chOff x="395536" y="2180320"/>
              <a:chExt cx="8561655" cy="504002"/>
            </a:xfrm>
          </p:grpSpPr>
          <p:sp>
            <p:nvSpPr>
              <p:cNvPr id="26" name="Полилиния 25"/>
              <p:cNvSpPr/>
              <p:nvPr/>
            </p:nvSpPr>
            <p:spPr>
              <a:xfrm>
                <a:off x="755585" y="2180320"/>
                <a:ext cx="8201606" cy="504002"/>
              </a:xfrm>
              <a:custGeom>
                <a:avLst/>
                <a:gdLst>
                  <a:gd name="connsiteX0" fmla="*/ 0 w 8201606"/>
                  <a:gd name="connsiteY0" fmla="*/ 0 h 504000"/>
                  <a:gd name="connsiteX1" fmla="*/ 7949606 w 8201606"/>
                  <a:gd name="connsiteY1" fmla="*/ 0 h 504000"/>
                  <a:gd name="connsiteX2" fmla="*/ 8201606 w 8201606"/>
                  <a:gd name="connsiteY2" fmla="*/ 252000 h 504000"/>
                  <a:gd name="connsiteX3" fmla="*/ 7949606 w 8201606"/>
                  <a:gd name="connsiteY3" fmla="*/ 504000 h 504000"/>
                  <a:gd name="connsiteX4" fmla="*/ 0 w 8201606"/>
                  <a:gd name="connsiteY4" fmla="*/ 504000 h 504000"/>
                  <a:gd name="connsiteX5" fmla="*/ 0 w 8201606"/>
                  <a:gd name="connsiteY5" fmla="*/ 0 h 5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1606" h="504000">
                    <a:moveTo>
                      <a:pt x="8201606" y="503999"/>
                    </a:moveTo>
                    <a:lnTo>
                      <a:pt x="252000" y="503999"/>
                    </a:lnTo>
                    <a:lnTo>
                      <a:pt x="0" y="252000"/>
                    </a:lnTo>
                    <a:lnTo>
                      <a:pt x="252000" y="1"/>
                    </a:lnTo>
                    <a:lnTo>
                      <a:pt x="8201606" y="1"/>
                    </a:lnTo>
                    <a:lnTo>
                      <a:pt x="8201606" y="503999"/>
                    </a:lnTo>
                    <a:close/>
                  </a:path>
                </a:pathLst>
              </a:custGeom>
              <a:solidFill>
                <a:srgbClr val="0070C0">
                  <a:alpha val="25000"/>
                </a:srgbClr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1406283"/>
                  <a:satOff val="-2110"/>
                  <a:lumOff val="-34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886" tIns="53341" rIns="99568" bIns="53341" numCol="1" spcCol="1270" anchor="ctr" anchorCtr="0">
                <a:noAutofit/>
              </a:bodyPr>
              <a:lstStyle/>
              <a:p>
                <a:pPr lvl="0" algn="l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Исследования и разработки</a:t>
                </a:r>
                <a:endParaRPr lang="ru-RU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395536" y="2191576"/>
                <a:ext cx="648000" cy="470009"/>
              </a:xfrm>
              <a:prstGeom prst="ellipse">
                <a:avLst/>
              </a:prstGeom>
              <a:ln w="6350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3">
                  <a:tint val="50000"/>
                  <a:hueOff val="1344024"/>
                  <a:satOff val="-1763"/>
                  <a:lumOff val="-174"/>
                  <a:alphaOff val="0"/>
                </a:schemeClr>
              </a:fillRef>
              <a:effectRef idx="0">
                <a:schemeClr val="accent3">
                  <a:tint val="50000"/>
                  <a:hueOff val="1344024"/>
                  <a:satOff val="-1763"/>
                  <a:lumOff val="-17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44" name="TextBox 43"/>
            <p:cNvSpPr txBox="1"/>
            <p:nvPr/>
          </p:nvSpPr>
          <p:spPr>
            <a:xfrm>
              <a:off x="568692" y="3187131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2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5537" y="299695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формирование и развитие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 цифровой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реализовать поэтапный трансфер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цифровых технологий в МО, не имеющих в эксплуатации дорогостоящей медицинской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новейших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институт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чемпионов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856984" cy="576064"/>
          </a:xfrm>
        </p:spPr>
        <p:txBody>
          <a:bodyPr/>
          <a:lstStyle/>
          <a:p>
            <a:r>
              <a:rPr lang="ru-RU" dirty="0"/>
              <a:t>Основные задачи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844824"/>
            <a:ext cx="8561655" cy="694866"/>
            <a:chOff x="395536" y="3799839"/>
            <a:chExt cx="8561655" cy="69486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95536" y="3799839"/>
              <a:ext cx="8561655" cy="694866"/>
              <a:chOff x="395536" y="2731631"/>
              <a:chExt cx="8561655" cy="504002"/>
            </a:xfrm>
          </p:grpSpPr>
          <p:sp>
            <p:nvSpPr>
              <p:cNvPr id="28" name="Полилиния 27"/>
              <p:cNvSpPr/>
              <p:nvPr/>
            </p:nvSpPr>
            <p:spPr>
              <a:xfrm>
                <a:off x="755585" y="2731631"/>
                <a:ext cx="8201606" cy="504002"/>
              </a:xfrm>
              <a:custGeom>
                <a:avLst/>
                <a:gdLst>
                  <a:gd name="connsiteX0" fmla="*/ 0 w 8201606"/>
                  <a:gd name="connsiteY0" fmla="*/ 0 h 504000"/>
                  <a:gd name="connsiteX1" fmla="*/ 7949606 w 8201606"/>
                  <a:gd name="connsiteY1" fmla="*/ 0 h 504000"/>
                  <a:gd name="connsiteX2" fmla="*/ 8201606 w 8201606"/>
                  <a:gd name="connsiteY2" fmla="*/ 252000 h 504000"/>
                  <a:gd name="connsiteX3" fmla="*/ 7949606 w 8201606"/>
                  <a:gd name="connsiteY3" fmla="*/ 504000 h 504000"/>
                  <a:gd name="connsiteX4" fmla="*/ 0 w 8201606"/>
                  <a:gd name="connsiteY4" fmla="*/ 504000 h 504000"/>
                  <a:gd name="connsiteX5" fmla="*/ 0 w 8201606"/>
                  <a:gd name="connsiteY5" fmla="*/ 0 h 5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1606" h="504000">
                    <a:moveTo>
                      <a:pt x="8201606" y="503999"/>
                    </a:moveTo>
                    <a:lnTo>
                      <a:pt x="252000" y="503999"/>
                    </a:lnTo>
                    <a:lnTo>
                      <a:pt x="0" y="252000"/>
                    </a:lnTo>
                    <a:lnTo>
                      <a:pt x="252000" y="1"/>
                    </a:lnTo>
                    <a:lnTo>
                      <a:pt x="8201606" y="1"/>
                    </a:lnTo>
                    <a:lnTo>
                      <a:pt x="8201606" y="503999"/>
                    </a:lnTo>
                    <a:close/>
                  </a:path>
                </a:pathLst>
              </a:custGeom>
              <a:solidFill>
                <a:srgbClr val="0070C0">
                  <a:alpha val="25000"/>
                </a:srgbClr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2812566"/>
                  <a:satOff val="-4220"/>
                  <a:lumOff val="-68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886" tIns="53341" rIns="99568" bIns="53341" numCol="1" spcCol="1270" anchor="ctr" anchorCtr="0">
                <a:noAutofit/>
              </a:bodyPr>
              <a:lstStyle/>
              <a:p>
                <a:pPr lvl="0" algn="l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Кадры и человеческий капитал</a:t>
                </a:r>
                <a:endParaRPr lang="ru-RU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395536" y="2740468"/>
                <a:ext cx="648000" cy="470009"/>
              </a:xfrm>
              <a:prstGeom prst="ellipse">
                <a:avLst/>
              </a:prstGeom>
              <a:ln w="6350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3">
                  <a:tint val="50000"/>
                  <a:hueOff val="2688049"/>
                  <a:satOff val="-3527"/>
                  <a:lumOff val="-347"/>
                  <a:alphaOff val="0"/>
                </a:schemeClr>
              </a:fillRef>
              <a:effectRef idx="0">
                <a:schemeClr val="accent3">
                  <a:tint val="50000"/>
                  <a:hueOff val="2688049"/>
                  <a:satOff val="-3527"/>
                  <a:lumOff val="-34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45" name="TextBox 44"/>
            <p:cNvSpPr txBox="1"/>
            <p:nvPr/>
          </p:nvSpPr>
          <p:spPr>
            <a:xfrm>
              <a:off x="568692" y="395282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3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5537" y="2996952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регулярную актуализацию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 специалистов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цифровой трансформации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формировании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бизнес-инкубаторов и акселераторов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фокусом на развитии цифровых медицинских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организацию научно-образовательных и научно-производственных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стимулирования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работников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цифровых медицинских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856984" cy="576064"/>
          </a:xfrm>
        </p:spPr>
        <p:txBody>
          <a:bodyPr/>
          <a:lstStyle/>
          <a:p>
            <a:r>
              <a:rPr lang="ru-RU" dirty="0"/>
              <a:t>Основные задачи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988840"/>
            <a:ext cx="8561655" cy="694867"/>
            <a:chOff x="395536" y="4559933"/>
            <a:chExt cx="8561655" cy="69486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95536" y="4559933"/>
              <a:ext cx="8561655" cy="694867"/>
              <a:chOff x="395536" y="3282939"/>
              <a:chExt cx="8561655" cy="504002"/>
            </a:xfrm>
          </p:grpSpPr>
          <p:sp>
            <p:nvSpPr>
              <p:cNvPr id="30" name="Полилиния 29"/>
              <p:cNvSpPr/>
              <p:nvPr/>
            </p:nvSpPr>
            <p:spPr>
              <a:xfrm rot="21600000">
                <a:off x="755585" y="3282939"/>
                <a:ext cx="8201606" cy="504002"/>
              </a:xfrm>
              <a:custGeom>
                <a:avLst/>
                <a:gdLst>
                  <a:gd name="connsiteX0" fmla="*/ 0 w 8201606"/>
                  <a:gd name="connsiteY0" fmla="*/ 0 h 504000"/>
                  <a:gd name="connsiteX1" fmla="*/ 7949606 w 8201606"/>
                  <a:gd name="connsiteY1" fmla="*/ 0 h 504000"/>
                  <a:gd name="connsiteX2" fmla="*/ 8201606 w 8201606"/>
                  <a:gd name="connsiteY2" fmla="*/ 252000 h 504000"/>
                  <a:gd name="connsiteX3" fmla="*/ 7949606 w 8201606"/>
                  <a:gd name="connsiteY3" fmla="*/ 504000 h 504000"/>
                  <a:gd name="connsiteX4" fmla="*/ 0 w 8201606"/>
                  <a:gd name="connsiteY4" fmla="*/ 504000 h 504000"/>
                  <a:gd name="connsiteX5" fmla="*/ 0 w 8201606"/>
                  <a:gd name="connsiteY5" fmla="*/ 0 h 5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01606" h="504000">
                    <a:moveTo>
                      <a:pt x="8201606" y="503999"/>
                    </a:moveTo>
                    <a:lnTo>
                      <a:pt x="252000" y="503999"/>
                    </a:lnTo>
                    <a:lnTo>
                      <a:pt x="0" y="252000"/>
                    </a:lnTo>
                    <a:lnTo>
                      <a:pt x="252000" y="1"/>
                    </a:lnTo>
                    <a:lnTo>
                      <a:pt x="8201606" y="1"/>
                    </a:lnTo>
                    <a:lnTo>
                      <a:pt x="8201606" y="503999"/>
                    </a:lnTo>
                    <a:close/>
                  </a:path>
                </a:pathLst>
              </a:custGeom>
              <a:solidFill>
                <a:srgbClr val="0070C0">
                  <a:alpha val="25000"/>
                </a:srgbClr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4218849"/>
                  <a:satOff val="-6330"/>
                  <a:lumOff val="-102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886" tIns="53341" rIns="99568" bIns="53341" numCol="1" spcCol="1270" anchor="ctr" anchorCtr="0">
                <a:noAutofit/>
              </a:bodyPr>
              <a:lstStyle/>
              <a:p>
                <a:pPr lvl="0" algn="l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Инфраструктура</a:t>
                </a:r>
                <a:endParaRPr lang="ru-RU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395536" y="3289063"/>
                <a:ext cx="648000" cy="470009"/>
              </a:xfrm>
              <a:prstGeom prst="ellipse">
                <a:avLst/>
              </a:prstGeom>
              <a:ln w="6350"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3">
                  <a:tint val="50000"/>
                  <a:hueOff val="4032073"/>
                  <a:satOff val="-5290"/>
                  <a:lumOff val="-521"/>
                  <a:alphaOff val="0"/>
                </a:schemeClr>
              </a:fillRef>
              <a:effectRef idx="0">
                <a:schemeClr val="accent3">
                  <a:tint val="50000"/>
                  <a:hueOff val="4032073"/>
                  <a:satOff val="-5290"/>
                  <a:lumOff val="-521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46" name="TextBox 45"/>
            <p:cNvSpPr txBox="1"/>
            <p:nvPr/>
          </p:nvSpPr>
          <p:spPr>
            <a:xfrm>
              <a:off x="568692" y="4692317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4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5537" y="2996952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датацентричную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технологическую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обеспечивает доступ персонала медицинских организаций (МО) к информации о здоровье и цифровым медицинским записям – как из ИЭМК, так и обезличенным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цифровых медицинских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автоматизированными процессами оказания медицинской помощи и системами электронного документооборота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высоконадежную единую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идентификации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том числе биометрической) физических лиц, участников взаимодействия с учётом мер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Ландшафт цифровой трансформации здравоохранения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111" y="5843168"/>
            <a:ext cx="1354946" cy="320987"/>
          </a:xfrm>
        </p:spPr>
        <p:txBody>
          <a:bodyPr/>
          <a:lstStyle/>
          <a:p>
            <a:r>
              <a:rPr lang="ru-RU" sz="1700" b="1" dirty="0">
                <a:solidFill>
                  <a:srgbClr val="002060"/>
                </a:solidFill>
              </a:rPr>
              <a:t>Пациенты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8499" y="3140968"/>
            <a:ext cx="8897997" cy="0"/>
          </a:xfrm>
          <a:prstGeom prst="line">
            <a:avLst/>
          </a:prstGeom>
          <a:ln w="25400">
            <a:solidFill>
              <a:srgbClr val="7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610108" y="1915524"/>
            <a:ext cx="180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Цифровое здравоохранение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41690" y="3744032"/>
            <a:ext cx="17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Цифровая медицина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400000" y="1548001"/>
            <a:ext cx="3564488" cy="1278950"/>
            <a:chOff x="5436096" y="1700808"/>
            <a:chExt cx="3096344" cy="151673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436096" y="1700808"/>
              <a:ext cx="3096344" cy="1472833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33823" y="1700808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ЕГИСЗ</a:t>
              </a:r>
              <a:endParaRPr lang="ru-RU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22545" y="1881977"/>
              <a:ext cx="2945108" cy="52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Интегрированная электронная медицинская карта</a:t>
              </a:r>
              <a:endPara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08104" y="2420888"/>
              <a:ext cx="2952328" cy="52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Нормативно-справочная информация</a:t>
              </a:r>
              <a:endPara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15324" y="2691735"/>
              <a:ext cx="2952328" cy="52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Федеральные нозологические регистры</a:t>
              </a:r>
              <a:endPara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3608" y="5261719"/>
            <a:ext cx="7090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медицинские сервисы и изделия, включая программное обеспечение, в </a:t>
            </a:r>
            <a:r>
              <a:rPr lang="ru-RU" sz="1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поддерживающие принятие врачебных решений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846" y="1505488"/>
            <a:ext cx="15591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1913" y="1548000"/>
            <a:ext cx="19223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надзор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1883160"/>
            <a:ext cx="4551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Порядки и стандарты оказания медицинской помощи с использованием ИКТ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6544" y="2531048"/>
            <a:ext cx="1191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831" y="3173487"/>
            <a:ext cx="7996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помощи, в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форматах теле-  и мобильной медицины с использованием систем поддержки принятия врачебных решений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8499" y="4993432"/>
            <a:ext cx="3065349" cy="0"/>
          </a:xfrm>
          <a:prstGeom prst="line">
            <a:avLst/>
          </a:prstGeom>
          <a:ln w="25400">
            <a:solidFill>
              <a:srgbClr val="7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-501880" y="5581546"/>
            <a:ext cx="165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Рынок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33" y="4318841"/>
            <a:ext cx="29978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исследования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7427" y="3818641"/>
            <a:ext cx="29978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образование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6906" y="4037583"/>
            <a:ext cx="33429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по обеспечению здорового образа жизни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8316416" y="2789928"/>
            <a:ext cx="648072" cy="3231360"/>
          </a:xfrm>
          <a:prstGeom prst="downArrow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6903334" y="4014860"/>
            <a:ext cx="335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деперсонифицированные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6645" y="2598564"/>
            <a:ext cx="228177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инноваций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29345" y="6237312"/>
            <a:ext cx="10806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Стартапы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5816" y="4685655"/>
            <a:ext cx="23926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 кластеры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050241" y="4993432"/>
            <a:ext cx="2025815" cy="0"/>
          </a:xfrm>
          <a:prstGeom prst="line">
            <a:avLst/>
          </a:prstGeom>
          <a:ln w="25400">
            <a:solidFill>
              <a:srgbClr val="76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76056" y="4993432"/>
            <a:ext cx="4067944" cy="0"/>
          </a:xfrm>
          <a:prstGeom prst="line">
            <a:avLst/>
          </a:prstGeom>
          <a:ln w="25400">
            <a:solidFill>
              <a:srgbClr val="7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06319" y="5959590"/>
            <a:ext cx="256704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чемпионы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4211960" y="4044117"/>
            <a:ext cx="1354946" cy="3209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 smtClean="0">
                <a:solidFill>
                  <a:srgbClr val="002060"/>
                </a:solidFill>
              </a:rPr>
              <a:t>Врачи</a:t>
            </a: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5324" y="6107562"/>
            <a:ext cx="29978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Страховщики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" y="4653136"/>
            <a:ext cx="987301" cy="17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856984" cy="936103"/>
          </a:xfrm>
        </p:spPr>
        <p:txBody>
          <a:bodyPr/>
          <a:lstStyle/>
          <a:p>
            <a:r>
              <a:rPr lang="ru-RU" dirty="0" smtClean="0"/>
              <a:t>Наш адрес для всех, кто неравнодушен </a:t>
            </a:r>
            <a:br>
              <a:rPr lang="ru-RU" dirty="0" smtClean="0"/>
            </a:br>
            <a:r>
              <a:rPr lang="ru-RU" dirty="0" smtClean="0"/>
              <a:t>к главной проблеме на сегодня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496944" cy="2592288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e-health@pirogov-center.ru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6281936"/>
            <a:ext cx="8677472" cy="57606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Вы нам очень нужны!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5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" y="4281435"/>
            <a:ext cx="3551252" cy="25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" y="1052736"/>
            <a:ext cx="9143197" cy="576064"/>
          </a:xfrm>
        </p:spPr>
        <p:txBody>
          <a:bodyPr/>
          <a:lstStyle/>
          <a:p>
            <a:r>
              <a:rPr lang="ru-RU" dirty="0"/>
              <a:t>«Предлагаю </a:t>
            </a:r>
            <a:r>
              <a:rPr lang="ru-RU" dirty="0" smtClean="0"/>
              <a:t>запустить </a:t>
            </a:r>
            <a:r>
              <a:rPr lang="ru-RU" dirty="0"/>
              <a:t>масштабную системную программу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развития </a:t>
            </a:r>
            <a:r>
              <a:rPr lang="ru-RU" dirty="0"/>
              <a:t>экономики нового технологического поколения 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цифровой </a:t>
            </a:r>
            <a:r>
              <a:rPr lang="ru-RU" dirty="0"/>
              <a:t>экономики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149080"/>
            <a:ext cx="6588224" cy="252028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 </a:t>
            </a:r>
            <a:r>
              <a:rPr lang="ru-RU" dirty="0"/>
              <a:t>утверждении состава рабочей группы Экономического совета при Президенте Российской Федерации по направлению </a:t>
            </a:r>
            <a:r>
              <a:rPr lang="ru-RU" dirty="0" smtClean="0"/>
              <a:t>«Цифровая экономика»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</a:rPr>
              <a:t>Распоряжение </a:t>
            </a:r>
            <a:r>
              <a:rPr lang="ru-RU" sz="1400" dirty="0">
                <a:solidFill>
                  <a:srgbClr val="002060"/>
                </a:solidFill>
              </a:rPr>
              <a:t>Президента Российской Федерации от 03.04.2017 № 97-рп</a:t>
            </a:r>
          </a:p>
          <a:p>
            <a:pPr algn="r"/>
            <a:r>
              <a:rPr lang="en-US" sz="1400" dirty="0">
                <a:solidFill>
                  <a:srgbClr val="002060"/>
                </a:solidFill>
              </a:rPr>
              <a:t>http://publication.pravo.gov.ru/Document/View/0001201704040047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3020" y="2280491"/>
            <a:ext cx="8637452" cy="20009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 обеспечении выполнения поручений Президента Федеральному Собранию от 1 декабря 2016 года</a:t>
            </a:r>
          </a:p>
          <a:p>
            <a:pPr algn="r"/>
            <a:r>
              <a:rPr lang="en-US" sz="1400" dirty="0" smtClean="0">
                <a:solidFill>
                  <a:srgbClr val="002060"/>
                </a:solidFill>
              </a:rPr>
              <a:t>http://government.ru/orders/selection/404/25588/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…разработать и утвердить программу «Цифровая экономика», предусмотрев меры по созданию правовых, технических, организационных и финансовых условий для развития цифровой экономики в Российской Федерации…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Структура программы «Цифровая экономика»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47333" y="1629014"/>
            <a:ext cx="8617154" cy="4968121"/>
            <a:chOff x="347333" y="1629014"/>
            <a:chExt cx="8617154" cy="4968121"/>
          </a:xfrm>
        </p:grpSpPr>
        <p:sp>
          <p:nvSpPr>
            <p:cNvPr id="4" name="Полилиния 3"/>
            <p:cNvSpPr/>
            <p:nvPr/>
          </p:nvSpPr>
          <p:spPr>
            <a:xfrm rot="21600000">
              <a:off x="755585" y="1629014"/>
              <a:ext cx="8201606" cy="504002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1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Законодательная и регуляторная среда</a:t>
              </a:r>
              <a:r>
                <a:rPr lang="ru-RU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благоприятствуют развитию цифровой экономики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491792" y="1642404"/>
              <a:ext cx="477221" cy="477221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755585" y="2180322"/>
              <a:ext cx="8201606" cy="504002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406283"/>
                <a:satOff val="-2110"/>
                <a:lumOff val="-3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1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Создана и развивается необходимая для цифровой экономики </a:t>
              </a:r>
              <a:r>
                <a:rPr lang="ru-RU" sz="1400" b="1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инфраструктура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80350" y="2191577"/>
              <a:ext cx="481491" cy="481492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1344024"/>
                <a:satOff val="-1763"/>
                <a:lumOff val="-174"/>
                <a:alphaOff val="0"/>
              </a:schemeClr>
            </a:fillRef>
            <a:effectRef idx="0">
              <a:schemeClr val="accent3">
                <a:tint val="50000"/>
                <a:hueOff val="1344024"/>
                <a:satOff val="-1763"/>
                <a:lumOff val="-17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755585" y="2731631"/>
              <a:ext cx="8201606" cy="504002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1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Система образования, подготовки и переподготовки </a:t>
              </a:r>
              <a:r>
                <a:rPr lang="ru-RU" sz="1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кадров</a:t>
              </a:r>
              <a:r>
                <a:rPr lang="ru-RU" sz="14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обеспечивает наличие на рынке труда достаточного количества квалифицированного в области приоритетных цифровых технологий персонала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467392" y="2740469"/>
              <a:ext cx="486325" cy="486326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2688049"/>
                <a:satOff val="-3527"/>
                <a:lumOff val="-347"/>
                <a:alphaOff val="0"/>
              </a:schemeClr>
            </a:fillRef>
            <a:effectRef idx="0">
              <a:schemeClr val="accent3">
                <a:tint val="50000"/>
                <a:hueOff val="2688049"/>
                <a:satOff val="-3527"/>
                <a:lumOff val="-34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 rot="21600000">
              <a:off x="755585" y="3282939"/>
              <a:ext cx="8201606" cy="504002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4218849"/>
                <a:satOff val="-6330"/>
                <a:lumOff val="-10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1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Научные исследования и разработки </a:t>
              </a:r>
              <a:r>
                <a:rPr lang="ru-RU" sz="1400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обеспечивают лидерство Российской Федерации в развитии цифровой экономики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52836" y="3289063"/>
              <a:ext cx="491757" cy="491756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4032073"/>
                <a:satOff val="-5290"/>
                <a:lumOff val="-521"/>
                <a:alphaOff val="0"/>
              </a:schemeClr>
            </a:fillRef>
            <a:effectRef idx="0">
              <a:schemeClr val="accent3">
                <a:tint val="50000"/>
                <a:hueOff val="4032073"/>
                <a:satOff val="-5290"/>
                <a:lumOff val="-52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 rot="21600000">
              <a:off x="755585" y="3834248"/>
              <a:ext cx="8201606" cy="504001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Система управления</a:t>
              </a:r>
              <a:r>
                <a:rPr lang="ru-RU" sz="1400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обеспечивает целенаправленное опережающее развитие цифровой экономики в Российской Федерации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36580" y="3837339"/>
              <a:ext cx="497822" cy="497821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5376097"/>
                <a:satOff val="-7054"/>
                <a:lumOff val="-694"/>
                <a:alphaOff val="0"/>
              </a:schemeClr>
            </a:fillRef>
            <a:effectRef idx="0">
              <a:schemeClr val="accent3">
                <a:tint val="50000"/>
                <a:hueOff val="5376097"/>
                <a:satOff val="-7054"/>
                <a:lumOff val="-69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 rot="21600000">
              <a:off x="755585" y="4385838"/>
              <a:ext cx="8201606" cy="504001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7031415"/>
                <a:satOff val="-10550"/>
                <a:lumOff val="-17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Цифровая трансформация государственного управления</a:t>
              </a:r>
              <a:r>
                <a:rPr lang="ru-RU" sz="1400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улучшает качество жизни граждан и условия ведения предпринимательской деятельности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18512" y="4385558"/>
              <a:ext cx="531473" cy="504563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6720122"/>
                <a:satOff val="-8817"/>
                <a:lumOff val="-868"/>
                <a:alphaOff val="0"/>
              </a:schemeClr>
            </a:fillRef>
            <a:effectRef idx="0">
              <a:schemeClr val="accent3">
                <a:tint val="50000"/>
                <a:hueOff val="6720122"/>
                <a:satOff val="-8817"/>
                <a:lumOff val="-86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 rot="21600000">
              <a:off x="755585" y="4941714"/>
              <a:ext cx="8201606" cy="504001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60961" rIns="113792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smtClean="0">
                  <a:solidFill>
                    <a:srgbClr val="7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Цифровая трансформация здравоохранения</a:t>
              </a:r>
              <a:r>
                <a:rPr lang="ru-RU" sz="1600" kern="1200" smtClean="0">
                  <a:solidFill>
                    <a:srgbClr val="7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обеспечивает здоровье и долголетие граждан</a:t>
              </a:r>
              <a:endParaRPr lang="ru-RU" sz="1600" kern="1200" dirty="0">
                <a:solidFill>
                  <a:srgbClr val="7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97046" y="4937429"/>
              <a:ext cx="512572" cy="512572"/>
            </a:xfrm>
            <a:prstGeom prst="ellips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8064146"/>
                <a:satOff val="-10581"/>
                <a:lumOff val="-1041"/>
                <a:alphaOff val="0"/>
              </a:schemeClr>
            </a:fillRef>
            <a:effectRef idx="0">
              <a:schemeClr val="accent3">
                <a:tint val="50000"/>
                <a:hueOff val="8064146"/>
                <a:satOff val="-10581"/>
                <a:lumOff val="-104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 rot="21600000">
              <a:off x="762881" y="5506008"/>
              <a:ext cx="8201606" cy="504001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9843981"/>
                <a:satOff val="-14770"/>
                <a:lumOff val="-24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Цифровая трансформация городской среды</a:t>
              </a:r>
              <a:r>
                <a:rPr lang="ru-RU" sz="1400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обеспечивает качество жизни граждан и экономию энергоресурсов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73383" y="5497310"/>
              <a:ext cx="521398" cy="521398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9408170"/>
                <a:satOff val="-12344"/>
                <a:lumOff val="-1215"/>
                <a:alphaOff val="0"/>
              </a:schemeClr>
            </a:fillRef>
            <a:effectRef idx="0">
              <a:schemeClr val="accent3">
                <a:tint val="50000"/>
                <a:hueOff val="9408170"/>
                <a:satOff val="-12344"/>
                <a:lumOff val="-121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 rot="21600000">
              <a:off x="762881" y="6079575"/>
              <a:ext cx="8201606" cy="504001"/>
            </a:xfrm>
            <a:custGeom>
              <a:avLst/>
              <a:gdLst>
                <a:gd name="connsiteX0" fmla="*/ 0 w 8201606"/>
                <a:gd name="connsiteY0" fmla="*/ 0 h 504000"/>
                <a:gd name="connsiteX1" fmla="*/ 7949606 w 8201606"/>
                <a:gd name="connsiteY1" fmla="*/ 0 h 504000"/>
                <a:gd name="connsiteX2" fmla="*/ 8201606 w 8201606"/>
                <a:gd name="connsiteY2" fmla="*/ 252000 h 504000"/>
                <a:gd name="connsiteX3" fmla="*/ 7949606 w 8201606"/>
                <a:gd name="connsiteY3" fmla="*/ 504000 h 504000"/>
                <a:gd name="connsiteX4" fmla="*/ 0 w 8201606"/>
                <a:gd name="connsiteY4" fmla="*/ 504000 h 504000"/>
                <a:gd name="connsiteX5" fmla="*/ 0 w 8201606"/>
                <a:gd name="connsiteY5" fmla="*/ 0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1606" h="504000">
                  <a:moveTo>
                    <a:pt x="8201606" y="503999"/>
                  </a:moveTo>
                  <a:lnTo>
                    <a:pt x="252000" y="503999"/>
                  </a:lnTo>
                  <a:lnTo>
                    <a:pt x="0" y="252000"/>
                  </a:lnTo>
                  <a:lnTo>
                    <a:pt x="252000" y="1"/>
                  </a:lnTo>
                  <a:lnTo>
                    <a:pt x="8201606" y="1"/>
                  </a:lnTo>
                  <a:lnTo>
                    <a:pt x="8201606" y="503999"/>
                  </a:lnTo>
                  <a:close/>
                </a:path>
              </a:pathLst>
            </a:custGeom>
            <a:solidFill>
              <a:srgbClr val="0070C0">
                <a:alpha val="25000"/>
              </a:srgbClr>
            </a:solidFill>
            <a:ln w="31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86" tIns="53341" rIns="99568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Обеспечен </a:t>
              </a:r>
              <a:r>
                <a:rPr lang="ru-RU" sz="1400" b="1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суверенитет</a:t>
              </a:r>
              <a:r>
                <a:rPr lang="ru-RU" sz="1400" kern="12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цифровой экономики России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47333" y="6066016"/>
              <a:ext cx="531118" cy="531119"/>
            </a:xfrm>
            <a:prstGeom prst="ellipse">
              <a:avLst/>
            </a:prstGeom>
            <a:ln w="635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10752195"/>
                <a:satOff val="-14108"/>
                <a:lumOff val="-1388"/>
                <a:alphaOff val="0"/>
              </a:schemeClr>
            </a:fillRef>
            <a:effectRef idx="0">
              <a:schemeClr val="accent3">
                <a:tint val="50000"/>
                <a:hueOff val="10752195"/>
                <a:satOff val="-14108"/>
                <a:lumOff val="-138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TextBox 22"/>
          <p:cNvSpPr txBox="1"/>
          <p:nvPr/>
        </p:nvSpPr>
        <p:spPr>
          <a:xfrm>
            <a:off x="488850" y="498355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60000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252" y="1696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252" y="2274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482" y="279896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850" y="335027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850" y="390158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850" y="445317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17" y="557334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8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17" y="614690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9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Межотраслевая программа «Цифровая экономика» </a:t>
            </a:r>
            <a:br>
              <a:rPr lang="ru-RU" dirty="0" smtClean="0"/>
            </a:br>
            <a:r>
              <a:rPr lang="ru-RU" dirty="0" smtClean="0"/>
              <a:t>должна разрабатываться с учетом отраслевой активности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7388523"/>
              </p:ext>
            </p:extLst>
          </p:nvPr>
        </p:nvGraphicFramePr>
        <p:xfrm>
          <a:off x="179512" y="2636912"/>
          <a:ext cx="8803997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88959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Уже существует масса инициатив, научных исследований,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активностей…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5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08920"/>
            <a:ext cx="348314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856984" cy="3960439"/>
          </a:xfrm>
        </p:spPr>
        <p:txBody>
          <a:bodyPr/>
          <a:lstStyle/>
          <a:p>
            <a:r>
              <a:rPr lang="ru-RU" dirty="0"/>
              <a:t>Чем новая программа должна отличаться </a:t>
            </a:r>
            <a:br>
              <a:rPr lang="ru-RU" dirty="0"/>
            </a:br>
            <a:r>
              <a:rPr lang="ru-RU" dirty="0"/>
              <a:t>от предшествующих и параллельных?</a:t>
            </a:r>
            <a:br>
              <a:rPr lang="ru-RU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dirty="0" smtClean="0"/>
              <a:t>В чем должна заключаться</a:t>
            </a:r>
            <a:br>
              <a:rPr lang="ru-RU" dirty="0" smtClean="0"/>
            </a:br>
            <a:r>
              <a:rPr lang="ru-RU" dirty="0" smtClean="0"/>
              <a:t>цифровая трансформация здравоохранения?</a:t>
            </a:r>
            <a:br>
              <a:rPr lang="ru-RU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>Полезен ли международный опыт?</a:t>
            </a:r>
            <a:br>
              <a:rPr lang="ru-RU" dirty="0" smtClean="0"/>
            </a:br>
            <a:r>
              <a:rPr lang="ru-RU" dirty="0" smtClean="0"/>
              <a:t>Как его учесть?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3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60351"/>
            <a:ext cx="56197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856984" cy="576064"/>
          </a:xfrm>
        </p:spPr>
        <p:txBody>
          <a:bodyPr/>
          <a:lstStyle/>
          <a:p>
            <a:pPr algn="r"/>
            <a:r>
              <a:rPr lang="ru-RU" b="1" dirty="0" smtClean="0"/>
              <a:t>В уже далеком 2001 году…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90087"/>
            <a:ext cx="3600400" cy="4248472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В качестве ключевых рассматривались такие задачи, как</a:t>
            </a:r>
          </a:p>
          <a:p>
            <a:pPr marL="342900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C"/>
            </a:pPr>
            <a:r>
              <a:rPr lang="ru-RU" sz="1600" dirty="0">
                <a:solidFill>
                  <a:srgbClr val="002060"/>
                </a:solidFill>
              </a:rPr>
              <a:t>р</a:t>
            </a:r>
            <a:r>
              <a:rPr lang="ru-RU" sz="1600" dirty="0" smtClean="0">
                <a:solidFill>
                  <a:srgbClr val="002060"/>
                </a:solidFill>
              </a:rPr>
              <a:t>азвитие </a:t>
            </a:r>
            <a:r>
              <a:rPr lang="ru-RU" sz="1600" dirty="0">
                <a:solidFill>
                  <a:srgbClr val="002060"/>
                </a:solidFill>
              </a:rPr>
              <a:t>телемедицинских технологий на разных </a:t>
            </a:r>
            <a:r>
              <a:rPr lang="ru-RU" sz="1600" dirty="0" smtClean="0">
                <a:solidFill>
                  <a:srgbClr val="002060"/>
                </a:solidFill>
              </a:rPr>
              <a:t>уровнях</a:t>
            </a:r>
          </a:p>
          <a:p>
            <a:pPr marL="342900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C"/>
            </a:pPr>
            <a:r>
              <a:rPr lang="ru-RU" sz="1600" dirty="0" smtClean="0">
                <a:solidFill>
                  <a:srgbClr val="002060"/>
                </a:solidFill>
              </a:rPr>
              <a:t>консультативная помощь</a:t>
            </a:r>
          </a:p>
          <a:p>
            <a:pPr marL="342900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"/>
            </a:pPr>
            <a:r>
              <a:rPr lang="ru-RU" sz="1600" dirty="0" smtClean="0">
                <a:solidFill>
                  <a:srgbClr val="002060"/>
                </a:solidFill>
              </a:rPr>
              <a:t>«Интернет-медицина»</a:t>
            </a:r>
          </a:p>
          <a:p>
            <a:pPr marL="342900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C"/>
            </a:pPr>
            <a:r>
              <a:rPr lang="ru-RU" sz="1600" dirty="0" smtClean="0">
                <a:solidFill>
                  <a:srgbClr val="002060"/>
                </a:solidFill>
              </a:rPr>
              <a:t>обучение </a:t>
            </a:r>
            <a:r>
              <a:rPr lang="ru-RU" sz="1600" dirty="0">
                <a:solidFill>
                  <a:srgbClr val="002060"/>
                </a:solidFill>
              </a:rPr>
              <a:t>и повышение </a:t>
            </a:r>
            <a:r>
              <a:rPr lang="ru-RU" sz="1600" dirty="0" smtClean="0">
                <a:solidFill>
                  <a:srgbClr val="002060"/>
                </a:solidFill>
              </a:rPr>
              <a:t>квалификации</a:t>
            </a:r>
          </a:p>
          <a:p>
            <a:pPr marL="342900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C"/>
            </a:pPr>
            <a:r>
              <a:rPr lang="ru-RU" sz="1600" dirty="0" smtClean="0">
                <a:solidFill>
                  <a:srgbClr val="002060"/>
                </a:solidFill>
              </a:rPr>
              <a:t>организационно-методические вопросы</a:t>
            </a:r>
          </a:p>
          <a:p>
            <a:pPr marL="342900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C"/>
            </a:pPr>
            <a:r>
              <a:rPr lang="ru-RU" sz="1600" dirty="0" smtClean="0">
                <a:solidFill>
                  <a:srgbClr val="002060"/>
                </a:solidFill>
              </a:rPr>
              <a:t>технологические решения</a:t>
            </a:r>
          </a:p>
          <a:p>
            <a:pPr marL="342900" indent="-342900">
              <a:buClr>
                <a:srgbClr val="C00000"/>
              </a:buClr>
              <a:buSzPct val="110000"/>
              <a:buFont typeface="Wingdings" panose="05000000000000000000" pitchFamily="2" charset="2"/>
              <a:buChar char="C"/>
            </a:pPr>
            <a:r>
              <a:rPr lang="ru-RU" sz="1600" dirty="0" smtClean="0">
                <a:solidFill>
                  <a:srgbClr val="002060"/>
                </a:solidFill>
              </a:rPr>
              <a:t>правовые </a:t>
            </a:r>
            <a:r>
              <a:rPr lang="ru-RU" sz="1600" dirty="0">
                <a:solidFill>
                  <a:srgbClr val="002060"/>
                </a:solidFill>
              </a:rPr>
              <a:t>аспекты</a:t>
            </a:r>
          </a:p>
        </p:txBody>
      </p:sp>
    </p:spTree>
    <p:extLst>
      <p:ext uri="{BB962C8B-B14F-4D97-AF65-F5344CB8AC3E}">
        <p14:creationId xmlns:p14="http://schemas.microsoft.com/office/powerpoint/2010/main" val="24032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4969813"/>
            <a:ext cx="5256584" cy="17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Современный этап – </a:t>
            </a:r>
            <a:br>
              <a:rPr lang="ru-RU" dirty="0" smtClean="0"/>
            </a:br>
            <a:r>
              <a:rPr lang="ru-RU" dirty="0" smtClean="0"/>
              <a:t>Единая государственная система в сфере здравоохранения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7848872" cy="41044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2011 – 2012 – базовая информатизация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2013 – 2020</a:t>
            </a:r>
          </a:p>
          <a:p>
            <a:pPr marL="285750" indent="-28575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</a:rPr>
              <a:t>завершение работ по стандартизации в сфере медицинской </a:t>
            </a:r>
            <a:r>
              <a:rPr lang="ru-RU" sz="1600" b="1" dirty="0" smtClean="0">
                <a:solidFill>
                  <a:srgbClr val="002060"/>
                </a:solidFill>
              </a:rPr>
              <a:t>информатики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завершение мероприятий по созданию Федерального ЦОД, перенос на него основных централизованных общесистемных компонентов Системы, а также федеральных прикладных </a:t>
            </a:r>
            <a:r>
              <a:rPr lang="ru-RU" sz="1600" dirty="0" smtClean="0">
                <a:solidFill>
                  <a:srgbClr val="002060"/>
                </a:solidFill>
              </a:rPr>
              <a:t>компонентов 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обеспечение временной площадки Федерального </a:t>
            </a:r>
            <a:r>
              <a:rPr lang="ru-RU" sz="1600" dirty="0" smtClean="0">
                <a:solidFill>
                  <a:srgbClr val="002060"/>
                </a:solidFill>
              </a:rPr>
              <a:t>ЦОД 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продолжение работ по защищенному подключению медицинских организаций к сети общего пользования </a:t>
            </a:r>
            <a:r>
              <a:rPr lang="ru-RU" sz="1600" dirty="0" smtClean="0">
                <a:solidFill>
                  <a:srgbClr val="002060"/>
                </a:solidFill>
              </a:rPr>
              <a:t>Интернет 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продолжение реализация программ стимулирования внедрения ИКТ в деятельность медицинских </a:t>
            </a:r>
            <a:r>
              <a:rPr lang="ru-RU" sz="1600" dirty="0" smtClean="0">
                <a:solidFill>
                  <a:srgbClr val="002060"/>
                </a:solidFill>
              </a:rPr>
              <a:t>организаций 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76000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продолжение реализации мероприятий по популяризации использования информационных технологий в здравоохранении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 деятельности Министерства здравоохранения </a:t>
            </a:r>
            <a:br>
              <a:rPr lang="ru-RU" dirty="0" smtClean="0"/>
            </a:br>
            <a:r>
              <a:rPr lang="ru-RU" dirty="0" smtClean="0"/>
              <a:t>Российской Федерации на период с 2013 по 2018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669940"/>
            <a:ext cx="8496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2060"/>
                </a:solidFill>
                <a:latin typeface="Arial Narrow" panose="020B0606020202030204" pitchFamily="34" charset="0"/>
                <a:hlinkClick r:id="rId3"/>
              </a:rPr>
              <a:t>https://static-0.rosminzdrav.ru/system/attachments/attaches/000/017/793/original/plan2013-2018_20130620.pdf?1389777616</a:t>
            </a:r>
            <a:endParaRPr lang="ru-RU" sz="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61099" y="2996952"/>
            <a:ext cx="8703388" cy="790734"/>
            <a:chOff x="-2124744" y="3880828"/>
            <a:chExt cx="6696744" cy="68407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2124744" y="3880828"/>
              <a:ext cx="892899" cy="6840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Показатель 5.2</a:t>
              </a:r>
              <a:endParaRPr lang="ru-RU" sz="11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-1231845" y="3880828"/>
              <a:ext cx="5803845" cy="684076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Создано единое для всех медицинских организаций информационное пространство, позволяющее использовать </a:t>
              </a:r>
              <a:r>
                <a:rPr lang="ru-RU" sz="15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дистанционные формы диагностики и лечения </a:t>
              </a:r>
              <a:endPara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процент подключенных медицинских организаций к единому пространству телемедицины)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61100" y="3789040"/>
            <a:ext cx="3816423" cy="576064"/>
            <a:chOff x="-2124744" y="3789040"/>
            <a:chExt cx="6696743" cy="57606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2124744" y="3789040"/>
              <a:ext cx="2036262" cy="576064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2016</a:t>
              </a:r>
              <a:endParaRPr lang="ru-RU" sz="11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-88482" y="3789040"/>
              <a:ext cx="4660481" cy="576064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95% ФГБУ</a:t>
              </a:r>
              <a:endPara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1099" y="2276872"/>
            <a:ext cx="8703388" cy="531084"/>
            <a:chOff x="-2124744" y="4122052"/>
            <a:chExt cx="6696744" cy="53108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2124744" y="4122052"/>
              <a:ext cx="913752" cy="53108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Цель 5</a:t>
              </a:r>
              <a:endParaRPr lang="ru-RU" sz="16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-1210992" y="4122052"/>
              <a:ext cx="5782992" cy="531083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Информатизация здравоохранения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148064" y="3789040"/>
            <a:ext cx="3816423" cy="576064"/>
            <a:chOff x="-2124744" y="3789040"/>
            <a:chExt cx="6696743" cy="57606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-2124744" y="3789040"/>
              <a:ext cx="2034068" cy="576064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2017</a:t>
              </a:r>
              <a:endParaRPr lang="ru-RU" sz="11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-90676" y="3789040"/>
              <a:ext cx="4662675" cy="576064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95% ГБУ СРФ</a:t>
              </a:r>
              <a:endPara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61100" y="4509120"/>
            <a:ext cx="8703388" cy="790734"/>
            <a:chOff x="-2124744" y="3880828"/>
            <a:chExt cx="6696744" cy="68407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2124744" y="3880828"/>
              <a:ext cx="892899" cy="6840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Показатель 5.3</a:t>
              </a:r>
              <a:endParaRPr lang="ru-RU" sz="11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-1231845" y="3880828"/>
              <a:ext cx="5803845" cy="684076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Обеспечивается возможность для </a:t>
              </a:r>
              <a:r>
                <a:rPr lang="ru-RU" sz="15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удаленного мониторинга здоровья граждан</a:t>
              </a:r>
              <a:r>
                <a:rPr lang="ru-RU" sz="15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входящих в группы риска </a:t>
              </a:r>
            </a:p>
            <a:p>
              <a:r>
                <a:rPr lang="ru-RU" sz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(%, нарастающим итогом)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61101" y="5301208"/>
            <a:ext cx="3816423" cy="576064"/>
            <a:chOff x="-2124744" y="3789040"/>
            <a:chExt cx="6696743" cy="57606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-2124744" y="3789040"/>
              <a:ext cx="2034068" cy="576064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2016</a:t>
              </a:r>
              <a:endParaRPr lang="ru-RU" sz="11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-90676" y="3789040"/>
              <a:ext cx="4662675" cy="576064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90% </a:t>
              </a:r>
              <a:endPara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148065" y="5301208"/>
            <a:ext cx="3816423" cy="576064"/>
            <a:chOff x="-2124744" y="3789040"/>
            <a:chExt cx="6696743" cy="57606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2124744" y="3789040"/>
              <a:ext cx="2034068" cy="576064"/>
            </a:xfrm>
            <a:prstGeom prst="round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2017</a:t>
              </a:r>
              <a:endParaRPr lang="ru-RU" sz="11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-90678" y="3789040"/>
              <a:ext cx="4662677" cy="576064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100%</a:t>
              </a:r>
              <a:endPara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8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2840</Words>
  <Application>Microsoft Office PowerPoint</Application>
  <PresentationFormat>Экран (4:3)</PresentationFormat>
  <Paragraphs>330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Цифровое здравоохранение и цифровая медицина – ожидаемое «сегодня»   Как перестать ждать то, что уже должно быть повсеместным? </vt:lpstr>
      <vt:lpstr>Заседание Совета по стратегическому развитию  и приоритетным проектам 21 марта 2017 года  </vt:lpstr>
      <vt:lpstr>«Предлагаю запустить масштабную системную программу  развития экономики нового технологического поколения –  цифровой экономики»</vt:lpstr>
      <vt:lpstr>Структура программы «Цифровая экономика»</vt:lpstr>
      <vt:lpstr>Межотраслевая программа «Цифровая экономика»  должна разрабатываться с учетом отраслевой активности</vt:lpstr>
      <vt:lpstr>Чем новая программа должна отличаться  от предшествующих и параллельных?  В чем должна заключаться цифровая трансформация здравоохранения?  Полезен ли международный опыт? Как его учесть? </vt:lpstr>
      <vt:lpstr>В уже далеком 2001 году…</vt:lpstr>
      <vt:lpstr>Современный этап –  Единая государственная система в сфере здравоохранения</vt:lpstr>
      <vt:lpstr>План деятельности Министерства здравоохранения  Российской Федерации на период с 2013 по 2018 год</vt:lpstr>
      <vt:lpstr>План деятельности Министерства здравоохранения  Российской Федерации на период с 2016 по 2021 год </vt:lpstr>
      <vt:lpstr>Рекомендации по функциональным возможностям  региональных медицинских информационных систем</vt:lpstr>
      <vt:lpstr>Предлагаемые изменения в нормативной базе</vt:lpstr>
      <vt:lpstr>Global Observatory for eHealth (http://www.who.int/goe/en/)</vt:lpstr>
      <vt:lpstr>Всемирная организация здравоохранения:  модель национальной концепции электронного здравоохранения</vt:lpstr>
      <vt:lpstr>Такого «сегодня» мы хотели?</vt:lpstr>
      <vt:lpstr>Как от «быстрых побед» перейти к цифровой медицине?</vt:lpstr>
      <vt:lpstr>Цифровая экономика</vt:lpstr>
      <vt:lpstr>Предпосылки цифрового здравоохранения</vt:lpstr>
      <vt:lpstr>Цифровое здравоохранение и цифровая медицина</vt:lpstr>
      <vt:lpstr>Миссия  цифрового здравоохранения</vt:lpstr>
      <vt:lpstr>Глоссарий (1)</vt:lpstr>
      <vt:lpstr>Глоссарий (2)</vt:lpstr>
      <vt:lpstr>Предлагаемая структура подпрограммы  «Цифровая трансформация здравоохранения»</vt:lpstr>
      <vt:lpstr>Основные задачи</vt:lpstr>
      <vt:lpstr>Основные задачи</vt:lpstr>
      <vt:lpstr>Основные задачи</vt:lpstr>
      <vt:lpstr>Основные задачи</vt:lpstr>
      <vt:lpstr>Ландшафт цифровой трансформации здравоохранения</vt:lpstr>
      <vt:lpstr>Наш адрес для всех, кто неравнодушен  к главной проблеме на сегодня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 Сергей Александрович</dc:creator>
  <cp:lastModifiedBy>ShishkanovDV</cp:lastModifiedBy>
  <cp:revision>174</cp:revision>
  <cp:lastPrinted>2017-04-05T11:16:17Z</cp:lastPrinted>
  <dcterms:created xsi:type="dcterms:W3CDTF">2017-03-30T12:39:29Z</dcterms:created>
  <dcterms:modified xsi:type="dcterms:W3CDTF">2017-04-10T17:22:09Z</dcterms:modified>
</cp:coreProperties>
</file>